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パフォーマンステスト（es6-me-perf）の投影版＝テストのあいだの班の動き方。評価のことば・質問・所見文例は紙（PDF・Word）のまま。　見るもの: 話すこと［やり取り］：好きなこと・得意なこと・宝物を伝え、質問に応じられるか（知識・技能／思考・判断・表現）　形式: 先生と1対1で約1分×全員。教室前方のテスト席で（待機イス1つ）。たからものカード（活動2）を持って来てよい。　条件: 黒板の「4つの型」（I'm from .... / I like .... / I'm good at .... / My treasure is ....）は掲示したままでよい。絵カード（提示用1部）はテスト席の机に置いておく——ことばが出ない子に2枚見せて選ばせるため。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ローテーション（紙のまま）: 1班終わるごと（9〜10分）に役割がA→B→C→D→Aと1つずれる（テストを終えた班がBへ、Dの班が次のテスト班へ）。1班8〜9人・約1分×35人で35〜40分。呼ぶ順は名簿順でなく班ごと（待機イスに座るのは呼ばれる直前の1人だけ）。終わった子は、聞かれたことを話さない——後の子が思い出しテストに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1回目。テスト席には 1班を1人ずつ（待機イスに座るのは呼ばれる直前の1人だけ）。　この班がおわったら「次」へ＝2班がテスト。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2回目。テスト席には 2班を1人ずつ（待機イスに座るのは呼ばれる直前の1人だけ）。　この班がおわったら「次」へ＝3班がテスト。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3回目。テスト席には 3班を1人ずつ（待機イスに座るのは呼ばれる直前の1人だけ）。　この班がおわったら「次」へ＝4班がテスト。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4回目。テスト席には 4班を1人ずつ（待機イスに座るのは呼ばれる直前の1人だけ）。　これで全員。　班の名前（1班〜4班）は、クラスの班の名前に書きかえてよい。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評価しないこと（紙のまま・子どもに伝えてよい部分は先生の判断で）: 宝物の値段・新しさ・めずらしさは一切評価しない（「毎日つかっているふでばこ」でも評価は同じ）。I'm good at swim. のような形のまちがいも減点しない。声の大きさは評価しない。見るのは「カードを見せる・指さす」など伝えようとする工夫。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締め。D の役わり（振り返りカード）が残っている子は、この時間のうちに書く。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75608" y="914400"/>
            <a:ext cx="384048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175608" y="914400"/>
            <a:ext cx="3840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パフォーマンステスト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1072865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914400" y="320040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第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　｜　先生と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で約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2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384048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自己紹介・宝物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078328" y="4709160"/>
            <a:ext cx="6035040" cy="640080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3078328" y="470916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テストのあいだの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動き方（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18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つの役わり）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47472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役わり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43000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344168"/>
            <a:ext cx="731520" cy="7315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34416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965960" y="1179576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965960" y="1554480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順に呼ばれてテスト席へ。呼ばれる前と終わったあとは、席で</a:t>
            </a:r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と同じことをする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965960" y="2020824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つかうもの：たからものカード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2404872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606040"/>
            <a:ext cx="731520" cy="731520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606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965960" y="2441448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サイコロトーク・グループ戦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965960" y="2816352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小声で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965960" y="3282696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つかうもの：活動シート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・サイコロ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3666744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5840" y="3867912"/>
            <a:ext cx="731520" cy="731520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386791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1965960" y="3703320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たからものカード交流のつづき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965960" y="4078224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班の中で小声・立ち歩かない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965960" y="4544568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つかうもの：活動シート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22960" y="4928616"/>
            <a:ext cx="10545775" cy="1133856"/>
          </a:xfrm>
          <a:prstGeom prst="roundRect">
            <a:avLst>
              <a:gd name="adj" fmla="val 11290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5840" y="5129784"/>
            <a:ext cx="731520" cy="731520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4" name="Text 22"/>
          <p:cNvSpPr/>
          <p:nvPr/>
        </p:nvSpPr>
        <p:spPr>
          <a:xfrm>
            <a:off x="1005840" y="512978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1965960" y="4965192"/>
            <a:ext cx="90827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振り返りカードの「単元のまとめ」を書く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1965960" y="5340096"/>
            <a:ext cx="9082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書けたら席で</a:t>
            </a:r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indent="0" marL="0">
              <a:buNone/>
            </a:pPr>
            <a:r>
              <a:rPr lang="en-US" sz="17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と同じことをする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965960" y="5806440"/>
            <a:ext cx="90827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つかうもの：振り返りカード（単元を通して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枚）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振り返りカードの「単元のまとめ」を書く</a:t>
            </a:r>
            <a:endParaRPr lang="en-US" sz="25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たからものカード交流のつづき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サイコロトーク・グループ戦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サイコロトーク・グループ戦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振り返りカードの「単元のまとめ」を書く</a:t>
            </a:r>
            <a:endParaRPr lang="en-US" sz="25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たからものカード交流のつづき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たからものカード交流のつづき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サイコロトーク・グループ戦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振り返りカードの「単元のまとめ」を書く</a:t>
            </a:r>
            <a:endParaRPr lang="en-US" sz="25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474720" y="329184"/>
            <a:ext cx="512064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3474720" y="329184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いま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テスト：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869680" y="384048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10</a:t>
            </a:r>
            <a:pPr algn="r" indent="0" marL="0">
              <a:buNone/>
            </a:pPr>
            <a:r>
              <a:rPr lang="en-US" sz="1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128016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28016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514600" y="143560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14600" y="143560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3383280" y="128016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振り返りカードの「単元のまとめ」を書く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822960" y="237744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37744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2514600" y="253288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5" name="Text 13"/>
          <p:cNvSpPr/>
          <p:nvPr/>
        </p:nvSpPr>
        <p:spPr>
          <a:xfrm>
            <a:off x="2514600" y="253288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383280" y="237744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たからものカード交流のつづき</a:t>
            </a:r>
            <a:endParaRPr lang="en-US" sz="28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347472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2514600" y="3630168"/>
            <a:ext cx="658368" cy="6583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0" name="Text 18"/>
          <p:cNvSpPr/>
          <p:nvPr/>
        </p:nvSpPr>
        <p:spPr>
          <a:xfrm>
            <a:off x="2514600" y="36301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3383280" y="347472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サイコロトーク・グループ戦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22960" y="4572000"/>
            <a:ext cx="10545775" cy="969264"/>
          </a:xfrm>
          <a:prstGeom prst="roundRect">
            <a:avLst>
              <a:gd name="adj" fmla="val 13208"/>
            </a:avLst>
          </a:prstGeom>
          <a:solidFill>
            <a:srgbClr val="FDF3DA"/>
          </a:solidFill>
          <a:ln w="30480">
            <a:solidFill>
              <a:srgbClr val="E0B8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4572000"/>
            <a:ext cx="12801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2514600" y="4727448"/>
            <a:ext cx="658368" cy="658368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25" name="Text 23"/>
          <p:cNvSpPr/>
          <p:nvPr/>
        </p:nvSpPr>
        <p:spPr>
          <a:xfrm>
            <a:off x="2514600" y="472744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3383280" y="4572000"/>
            <a:ext cx="771113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22960" y="5760720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回おわるごとに、役わりが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つずれる（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→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）。テストがおわった班は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B </a:t>
            </a:r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へ。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4206240" cy="548640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テストのあいだの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やくそく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280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504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504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828800" y="1280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呼ばれる前と終わったあとは、席で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と同じことをする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2423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2647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647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828800" y="2423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テストがおわった人は、聞かれたことを話さない（あとの人のために）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822960" y="3566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" y="3790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3790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28800" y="3566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まわりの班は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小声で（テスト席の声が聞こえるように）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822960" y="4709160"/>
            <a:ext cx="10545775" cy="1014984"/>
          </a:xfrm>
          <a:prstGeom prst="roundRect">
            <a:avLst>
              <a:gd name="adj" fmla="val 12613"/>
            </a:avLst>
          </a:prstGeom>
          <a:solidFill>
            <a:srgbClr val="FFFFFF"/>
          </a:solidFill>
          <a:ln w="17780">
            <a:solidFill>
              <a:srgbClr val="F2D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05840" y="493318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9331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828800" y="4709160"/>
            <a:ext cx="9265615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立ち歩かない（班の中だけで）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job, everyone!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さいごまで、英語で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伝えようとしたね。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パフォーマンステストの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パフォーマンステスト「This is me! 自己紹介」（第8時）【投影版】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2026-10-11T23:15:12Z</dcterms:created>
  <dcterms:modified xsi:type="dcterms:W3CDTF">2026-10-11T23:15:12Z</dcterms:modified>
</cp:coreProperties>
</file>