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はじめ" id="{e24f2f2d-e6bb-8179-98f6-3014eb366e89}">
          <p14:sldIdLst>
            <p14:sldId id="256"/>
          </p14:sldIdLst>
        </p14:section>
        <p14:section name="活動" id="{bb8eaf6b-501a-8d97-5d37-b67b60a6fb0e}">
          <p14:sldIdLst>
            <p14:sldId id="257"/>
            <p14:sldId id="258"/>
            <p14:sldId id="259"/>
            <p14:sldId id="260"/>
            <p14:sldId id="261"/>
            <p14:sldId id="262"/>
          </p14:sldIdLst>
        </p14:section>
        <p14:section name="ふり返り" id="{41d5ab1f-8152-bd3e-117b-23df3367aa5b}">
          <p14:sldIdLst>
            <p14:sldId id="263"/>
            <p14:sldId id="264"/>
          </p14:sldIdLst>
        </p14:section>
        <p14:section name="先生用" id="{b518d2ec-fc40-2205-f95c-463accb4b891}">
          <p14:sldIdLst>
            <p14:sldId id="26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スライドショー（発表者ツール）で映してください。編集画面のまま映すと、このノート欄が子どもに見えます。複製表示ではノートは見えないので、紙の1ページ目で進めてください。使い方は最後の非表示スライドにあります。
【時間】0–2（2分）・全体
【先生のことば】T: Hello, everyone! How are you?（みなさん、こんにちは。）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【時間】2–6（4分）・全体
【先生のことば】T（日本語でよい）: 先生と1人ずつ、今日まで練習した自己紹介をします。カードを持ってきていいよ。
【削るとき】説明（2–6）は役割のまとめの画面だけにして2分で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【時間】2–6（つづき）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【時間】6–15（9分）・1対1
【先生のことば】T: What do you like?　（あいさつのあと。I like .... を待つ） ／ T: What are you good at?　（出なければ Can you swim? から good at へ） ／ T: What's your treasure? Show me, please.　（カードを見せてよい。答えのあと3秒待つ）
【操作】この回のあいだはこの画面のまま（めくらない）。次の班に替わるときに次へ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【時間】15–24（9分）・1対1
【先生のことば】T（日本語でよい）: 役割を1つずらします。
【操作】この回のあいだはこの画面のまま（めくらない）。次の班に替わるときに次へ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【時間】24–33（9分）・1対1
【先生のことば】T（日本語でよい）: 役割を1つずらします。
【操作】この回のあいだはこの画面のまま（めくらない）。次の班に替わるときに次へ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【時間】33–41（8分）・1対1
【先生のことば】T（日本語でよい）: 役割を1つずらします。
【操作】この回のあいだはこの画面のまま（めくらない）。次の班に替わるときに次へ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【時間】41–45（4分）・全体→ひとり
【先生のことば】T（日本語でよい）: 「へえ」と思ったしゅんかん、書けたかな。 ／ T: Good job! See you!（よくがんばりました。）
【削るとき】最後の振り返りは、まとめが書けていない子だけ書く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【時間】41–45（つづき）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この非表示スライドは先生用です。印刷するときは「非表示スライドを印刷する」を選んでください。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828800"/>
            <a:ext cx="11277295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1E6E46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Hello!</a:t>
            </a:r>
            <a:endParaRPr lang="en-US" sz="9600" dirty="0"/>
          </a:p>
        </p:txBody>
      </p:sp>
      <p:sp>
        <p:nvSpPr>
          <p:cNvPr id="3" name="Text 1"/>
          <p:cNvSpPr/>
          <p:nvPr/>
        </p:nvSpPr>
        <p:spPr>
          <a:xfrm>
            <a:off x="457200" y="3749040"/>
            <a:ext cx="1127729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Lesson 8/8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1143000"/>
            <a:ext cx="10911535" cy="4709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先生と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人ずつ、自己紹介</a:t>
            </a:r>
            <a:endParaRPr lang="en-US" sz="5400" dirty="0"/>
          </a:p>
          <a:p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（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人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約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分）</a:t>
            </a:r>
            <a:endParaRPr lang="en-US" sz="5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2743200" cy="731520"/>
          </a:xfrm>
          <a:prstGeom prst="roundRect">
            <a:avLst>
              <a:gd name="adj" fmla="val 37500"/>
            </a:avLst>
          </a:prstGeom>
          <a:solidFill>
            <a:srgbClr val="1E6E46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457200"/>
            <a:ext cx="2743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32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やくわり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731520" y="1371600"/>
            <a:ext cx="10728655" cy="12298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3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テスト席：よばれたら先生の席へ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731520" y="2674620"/>
            <a:ext cx="10728655" cy="12298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3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サイコロトーク：班で（小声で）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731520" y="3977640"/>
            <a:ext cx="10728655" cy="12298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3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カード交流：班の中で小声で</a:t>
            </a:r>
            <a:endParaRPr lang="en-US" sz="3600" dirty="0"/>
          </a:p>
          <a:p>
            <a:pPr indent="0" marL="0">
              <a:buNone/>
            </a:pPr>
            <a:r>
              <a:rPr lang="ja-JP" altLang="en-US" sz="3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（立ち歩かない）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731520" y="5280660"/>
            <a:ext cx="10728655" cy="12298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3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単元のまとめ：振り返りカードに書く</a:t>
            </a:r>
            <a:endParaRPr lang="en-US" sz="3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2743200" cy="777240"/>
          </a:xfrm>
          <a:prstGeom prst="roundRect">
            <a:avLst>
              <a:gd name="adj" fmla="val 35294"/>
            </a:avLst>
          </a:prstGeom>
          <a:solidFill>
            <a:srgbClr val="1E6E46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457200"/>
            <a:ext cx="2743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36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algn="ctr" indent="0" marL="0">
              <a:buNone/>
            </a:pPr>
            <a:r>
              <a:rPr lang="ja-JP" altLang="en-US" sz="36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回目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731520" y="2706624"/>
            <a:ext cx="10728655" cy="0"/>
          </a:xfrm>
          <a:prstGeom prst="line">
            <a:avLst/>
          </a:prstGeom>
          <a:noFill/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14400" y="1463040"/>
            <a:ext cx="10362895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indent="0" marL="0">
              <a:buNone/>
            </a:pPr>
            <a:r>
              <a:rPr lang="ja-JP" altLang="en-US" sz="4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班：テスト席</a:t>
            </a:r>
            <a:endParaRPr lang="en-US" sz="4400" dirty="0"/>
          </a:p>
        </p:txBody>
      </p:sp>
      <p:sp>
        <p:nvSpPr>
          <p:cNvPr id="6" name="Shape 4"/>
          <p:cNvSpPr/>
          <p:nvPr/>
        </p:nvSpPr>
        <p:spPr>
          <a:xfrm>
            <a:off x="731520" y="3986784"/>
            <a:ext cx="10728655" cy="0"/>
          </a:xfrm>
          <a:prstGeom prst="line">
            <a:avLst/>
          </a:prstGeom>
          <a:noFill/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14400" y="2743200"/>
            <a:ext cx="10362895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2</a:t>
            </a:r>
            <a:pPr indent="0" marL="0">
              <a:buNone/>
            </a:pPr>
            <a:r>
              <a:rPr lang="ja-JP" altLang="en-US" sz="4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班：サイコロトーク</a:t>
            </a:r>
            <a:endParaRPr lang="en-US" sz="4400" dirty="0"/>
          </a:p>
        </p:txBody>
      </p:sp>
      <p:sp>
        <p:nvSpPr>
          <p:cNvPr id="8" name="Shape 6"/>
          <p:cNvSpPr/>
          <p:nvPr/>
        </p:nvSpPr>
        <p:spPr>
          <a:xfrm>
            <a:off x="731520" y="5266944"/>
            <a:ext cx="10728655" cy="0"/>
          </a:xfrm>
          <a:prstGeom prst="line">
            <a:avLst/>
          </a:prstGeom>
          <a:noFill/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14400" y="4023360"/>
            <a:ext cx="10362895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3</a:t>
            </a:r>
            <a:pPr indent="0" marL="0">
              <a:buNone/>
            </a:pPr>
            <a:r>
              <a:rPr lang="ja-JP" altLang="en-US" sz="4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班：カード交流</a:t>
            </a:r>
            <a:endParaRPr lang="en-US" sz="4400" dirty="0"/>
          </a:p>
        </p:txBody>
      </p:sp>
      <p:sp>
        <p:nvSpPr>
          <p:cNvPr id="10" name="Shape 8"/>
          <p:cNvSpPr/>
          <p:nvPr/>
        </p:nvSpPr>
        <p:spPr>
          <a:xfrm>
            <a:off x="731520" y="6547104"/>
            <a:ext cx="10728655" cy="0"/>
          </a:xfrm>
          <a:prstGeom prst="line">
            <a:avLst/>
          </a:prstGeom>
          <a:noFill/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14400" y="5303520"/>
            <a:ext cx="10362895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4</a:t>
            </a:r>
            <a:pPr indent="0" marL="0">
              <a:buNone/>
            </a:pPr>
            <a:r>
              <a:rPr lang="ja-JP" altLang="en-US" sz="4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班：単元のまとめ</a:t>
            </a:r>
            <a:endParaRPr lang="en-US" sz="4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2743200" cy="777240"/>
          </a:xfrm>
          <a:prstGeom prst="roundRect">
            <a:avLst>
              <a:gd name="adj" fmla="val 35294"/>
            </a:avLst>
          </a:prstGeom>
          <a:solidFill>
            <a:srgbClr val="1E6E46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457200"/>
            <a:ext cx="2743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36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2</a:t>
            </a:r>
            <a:pPr algn="ctr" indent="0" marL="0">
              <a:buNone/>
            </a:pPr>
            <a:r>
              <a:rPr lang="ja-JP" altLang="en-US" sz="36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回目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731520" y="2706624"/>
            <a:ext cx="10728655" cy="0"/>
          </a:xfrm>
          <a:prstGeom prst="line">
            <a:avLst/>
          </a:prstGeom>
          <a:noFill/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14400" y="1463040"/>
            <a:ext cx="10362895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indent="0" marL="0">
              <a:buNone/>
            </a:pPr>
            <a:r>
              <a:rPr lang="ja-JP" altLang="en-US" sz="4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班：サイコロトーク</a:t>
            </a:r>
            <a:endParaRPr lang="en-US" sz="4400" dirty="0"/>
          </a:p>
        </p:txBody>
      </p:sp>
      <p:sp>
        <p:nvSpPr>
          <p:cNvPr id="6" name="Shape 4"/>
          <p:cNvSpPr/>
          <p:nvPr/>
        </p:nvSpPr>
        <p:spPr>
          <a:xfrm>
            <a:off x="731520" y="3986784"/>
            <a:ext cx="10728655" cy="0"/>
          </a:xfrm>
          <a:prstGeom prst="line">
            <a:avLst/>
          </a:prstGeom>
          <a:noFill/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14400" y="2743200"/>
            <a:ext cx="10362895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2</a:t>
            </a:r>
            <a:pPr indent="0" marL="0">
              <a:buNone/>
            </a:pPr>
            <a:r>
              <a:rPr lang="ja-JP" altLang="en-US" sz="4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班：カード交流</a:t>
            </a:r>
            <a:endParaRPr lang="en-US" sz="4400" dirty="0"/>
          </a:p>
        </p:txBody>
      </p:sp>
      <p:sp>
        <p:nvSpPr>
          <p:cNvPr id="8" name="Shape 6"/>
          <p:cNvSpPr/>
          <p:nvPr/>
        </p:nvSpPr>
        <p:spPr>
          <a:xfrm>
            <a:off x="731520" y="5266944"/>
            <a:ext cx="10728655" cy="0"/>
          </a:xfrm>
          <a:prstGeom prst="line">
            <a:avLst/>
          </a:prstGeom>
          <a:noFill/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14400" y="4023360"/>
            <a:ext cx="10362895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3</a:t>
            </a:r>
            <a:pPr indent="0" marL="0">
              <a:buNone/>
            </a:pPr>
            <a:r>
              <a:rPr lang="ja-JP" altLang="en-US" sz="4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班：単元のまとめ</a:t>
            </a:r>
            <a:endParaRPr lang="en-US" sz="4400" dirty="0"/>
          </a:p>
        </p:txBody>
      </p:sp>
      <p:sp>
        <p:nvSpPr>
          <p:cNvPr id="10" name="Shape 8"/>
          <p:cNvSpPr/>
          <p:nvPr/>
        </p:nvSpPr>
        <p:spPr>
          <a:xfrm>
            <a:off x="731520" y="6547104"/>
            <a:ext cx="10728655" cy="0"/>
          </a:xfrm>
          <a:prstGeom prst="line">
            <a:avLst/>
          </a:prstGeom>
          <a:noFill/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14400" y="5303520"/>
            <a:ext cx="10362895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4</a:t>
            </a:r>
            <a:pPr indent="0" marL="0">
              <a:buNone/>
            </a:pPr>
            <a:r>
              <a:rPr lang="ja-JP" altLang="en-US" sz="4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班：テスト席</a:t>
            </a:r>
            <a:endParaRPr lang="en-US" sz="4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2743200" cy="777240"/>
          </a:xfrm>
          <a:prstGeom prst="roundRect">
            <a:avLst>
              <a:gd name="adj" fmla="val 35294"/>
            </a:avLst>
          </a:prstGeom>
          <a:solidFill>
            <a:srgbClr val="1E6E46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457200"/>
            <a:ext cx="2743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36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3</a:t>
            </a:r>
            <a:pPr algn="ctr" indent="0" marL="0">
              <a:buNone/>
            </a:pPr>
            <a:r>
              <a:rPr lang="ja-JP" altLang="en-US" sz="36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回目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731520" y="2706624"/>
            <a:ext cx="10728655" cy="0"/>
          </a:xfrm>
          <a:prstGeom prst="line">
            <a:avLst/>
          </a:prstGeom>
          <a:noFill/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14400" y="1463040"/>
            <a:ext cx="10362895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indent="0" marL="0">
              <a:buNone/>
            </a:pPr>
            <a:r>
              <a:rPr lang="ja-JP" altLang="en-US" sz="4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班：カード交流</a:t>
            </a:r>
            <a:endParaRPr lang="en-US" sz="4400" dirty="0"/>
          </a:p>
        </p:txBody>
      </p:sp>
      <p:sp>
        <p:nvSpPr>
          <p:cNvPr id="6" name="Shape 4"/>
          <p:cNvSpPr/>
          <p:nvPr/>
        </p:nvSpPr>
        <p:spPr>
          <a:xfrm>
            <a:off x="731520" y="3986784"/>
            <a:ext cx="10728655" cy="0"/>
          </a:xfrm>
          <a:prstGeom prst="line">
            <a:avLst/>
          </a:prstGeom>
          <a:noFill/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14400" y="2743200"/>
            <a:ext cx="10362895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2</a:t>
            </a:r>
            <a:pPr indent="0" marL="0">
              <a:buNone/>
            </a:pPr>
            <a:r>
              <a:rPr lang="ja-JP" altLang="en-US" sz="4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班：単元のまとめ</a:t>
            </a:r>
            <a:endParaRPr lang="en-US" sz="4400" dirty="0"/>
          </a:p>
        </p:txBody>
      </p:sp>
      <p:sp>
        <p:nvSpPr>
          <p:cNvPr id="8" name="Shape 6"/>
          <p:cNvSpPr/>
          <p:nvPr/>
        </p:nvSpPr>
        <p:spPr>
          <a:xfrm>
            <a:off x="731520" y="5266944"/>
            <a:ext cx="10728655" cy="0"/>
          </a:xfrm>
          <a:prstGeom prst="line">
            <a:avLst/>
          </a:prstGeom>
          <a:noFill/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14400" y="4023360"/>
            <a:ext cx="10362895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3</a:t>
            </a:r>
            <a:pPr indent="0" marL="0">
              <a:buNone/>
            </a:pPr>
            <a:r>
              <a:rPr lang="ja-JP" altLang="en-US" sz="4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班：テスト席</a:t>
            </a:r>
            <a:endParaRPr lang="en-US" sz="4400" dirty="0"/>
          </a:p>
        </p:txBody>
      </p:sp>
      <p:sp>
        <p:nvSpPr>
          <p:cNvPr id="10" name="Shape 8"/>
          <p:cNvSpPr/>
          <p:nvPr/>
        </p:nvSpPr>
        <p:spPr>
          <a:xfrm>
            <a:off x="731520" y="6547104"/>
            <a:ext cx="10728655" cy="0"/>
          </a:xfrm>
          <a:prstGeom prst="line">
            <a:avLst/>
          </a:prstGeom>
          <a:noFill/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14400" y="5303520"/>
            <a:ext cx="10362895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4</a:t>
            </a:r>
            <a:pPr indent="0" marL="0">
              <a:buNone/>
            </a:pPr>
            <a:r>
              <a:rPr lang="ja-JP" altLang="en-US" sz="4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班：サイコロトーク</a:t>
            </a:r>
            <a:endParaRPr lang="en-US" sz="4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2743200" cy="777240"/>
          </a:xfrm>
          <a:prstGeom prst="roundRect">
            <a:avLst>
              <a:gd name="adj" fmla="val 35294"/>
            </a:avLst>
          </a:prstGeom>
          <a:solidFill>
            <a:srgbClr val="1E6E46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457200"/>
            <a:ext cx="2743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36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4</a:t>
            </a:r>
            <a:pPr algn="ctr" indent="0" marL="0">
              <a:buNone/>
            </a:pPr>
            <a:r>
              <a:rPr lang="ja-JP" altLang="en-US" sz="36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回目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731520" y="2706624"/>
            <a:ext cx="10728655" cy="0"/>
          </a:xfrm>
          <a:prstGeom prst="line">
            <a:avLst/>
          </a:prstGeom>
          <a:noFill/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14400" y="1463040"/>
            <a:ext cx="10362895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indent="0" marL="0">
              <a:buNone/>
            </a:pPr>
            <a:r>
              <a:rPr lang="ja-JP" altLang="en-US" sz="4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班：単元のまとめ</a:t>
            </a:r>
            <a:endParaRPr lang="en-US" sz="4400" dirty="0"/>
          </a:p>
        </p:txBody>
      </p:sp>
      <p:sp>
        <p:nvSpPr>
          <p:cNvPr id="6" name="Shape 4"/>
          <p:cNvSpPr/>
          <p:nvPr/>
        </p:nvSpPr>
        <p:spPr>
          <a:xfrm>
            <a:off x="731520" y="3986784"/>
            <a:ext cx="10728655" cy="0"/>
          </a:xfrm>
          <a:prstGeom prst="line">
            <a:avLst/>
          </a:prstGeom>
          <a:noFill/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14400" y="2743200"/>
            <a:ext cx="10362895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2</a:t>
            </a:r>
            <a:pPr indent="0" marL="0">
              <a:buNone/>
            </a:pPr>
            <a:r>
              <a:rPr lang="ja-JP" altLang="en-US" sz="4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班：テスト席</a:t>
            </a:r>
            <a:endParaRPr lang="en-US" sz="4400" dirty="0"/>
          </a:p>
        </p:txBody>
      </p:sp>
      <p:sp>
        <p:nvSpPr>
          <p:cNvPr id="8" name="Shape 6"/>
          <p:cNvSpPr/>
          <p:nvPr/>
        </p:nvSpPr>
        <p:spPr>
          <a:xfrm>
            <a:off x="731520" y="5266944"/>
            <a:ext cx="10728655" cy="0"/>
          </a:xfrm>
          <a:prstGeom prst="line">
            <a:avLst/>
          </a:prstGeom>
          <a:noFill/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14400" y="4023360"/>
            <a:ext cx="10362895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3</a:t>
            </a:r>
            <a:pPr indent="0" marL="0">
              <a:buNone/>
            </a:pPr>
            <a:r>
              <a:rPr lang="ja-JP" altLang="en-US" sz="4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班：サイコロトーク</a:t>
            </a:r>
            <a:endParaRPr lang="en-US" sz="4400" dirty="0"/>
          </a:p>
        </p:txBody>
      </p:sp>
      <p:sp>
        <p:nvSpPr>
          <p:cNvPr id="10" name="Shape 8"/>
          <p:cNvSpPr/>
          <p:nvPr/>
        </p:nvSpPr>
        <p:spPr>
          <a:xfrm>
            <a:off x="731520" y="6547104"/>
            <a:ext cx="10728655" cy="0"/>
          </a:xfrm>
          <a:prstGeom prst="line">
            <a:avLst/>
          </a:prstGeom>
          <a:noFill/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14400" y="5303520"/>
            <a:ext cx="10362895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4</a:t>
            </a:r>
            <a:pPr indent="0" marL="0">
              <a:buNone/>
            </a:pPr>
            <a:r>
              <a:rPr lang="ja-JP" altLang="en-US" sz="4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班：カード交流</a:t>
            </a:r>
            <a:endParaRPr lang="en-US" sz="4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594360"/>
            <a:ext cx="2377440" cy="685800"/>
          </a:xfrm>
          <a:prstGeom prst="roundRect">
            <a:avLst>
              <a:gd name="adj" fmla="val 40000"/>
            </a:avLst>
          </a:prstGeom>
          <a:solidFill>
            <a:srgbClr val="1E6E46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59436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32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640080" y="1417320"/>
            <a:ext cx="10911535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先生と</a:t>
            </a:r>
            <a:pPr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対</a:t>
            </a:r>
            <a:pPr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で、自分のことを伝えよう</a:t>
            </a:r>
            <a:endParaRPr lang="en-US" sz="4000" dirty="0"/>
          </a:p>
        </p:txBody>
      </p:sp>
      <p:sp>
        <p:nvSpPr>
          <p:cNvPr id="5" name="Shape 3"/>
          <p:cNvSpPr/>
          <p:nvPr/>
        </p:nvSpPr>
        <p:spPr>
          <a:xfrm>
            <a:off x="640080" y="4069080"/>
            <a:ext cx="10911535" cy="2331720"/>
          </a:xfrm>
          <a:prstGeom prst="roundRect">
            <a:avLst>
              <a:gd name="adj" fmla="val 7843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14400" y="4069080"/>
            <a:ext cx="10362895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振り返りカードの単元のおわりの欄</a:t>
            </a:r>
            <a:endParaRPr lang="en-US" sz="4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828800"/>
            <a:ext cx="11094415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900" b="1" dirty="0">
                <a:solidFill>
                  <a:srgbClr val="1E6E46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Good job! See you!</a:t>
            </a:r>
            <a:endParaRPr lang="en-US" sz="7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1146017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1400" b="1" dirty="0">
                <a:solidFill>
                  <a:srgbClr val="1E6E4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先生用（この画面はスライドショーでは映りません）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365760" y="548640"/>
            <a:ext cx="1146017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第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6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学年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外国語　</a:t>
            </a:r>
            <a:pPr indent="0" marL="0">
              <a:buNone/>
            </a:pPr>
            <a:r>
              <a:rPr lang="en-US" sz="14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This is me! 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わたしのたからもの　第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8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時／全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8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時間　テストの日——先生と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対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で自己紹介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65760" y="1005840"/>
            <a:ext cx="585216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この時間の流れと▶番号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0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2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あいさつ（歌はなし）。今日はテストの日。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S1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2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6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テストのやり方と、待つ班の役割（テスト席・サイコロ…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S2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6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回目（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班がテスト席・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2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班がサイコロトーク・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班…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S4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24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2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回目。役割を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つずらす（テストを終えた班はサイコ…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S5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24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33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回目。役割を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つずらす。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S6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33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41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4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回目。役割を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つずらす。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S7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41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45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振り返りカードの単元のまとめ（できたかな・つたわっ…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S8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6400800" y="1005840"/>
            <a:ext cx="539496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準備物</a:t>
            </a:r>
            <a:endParaRPr lang="en-US" sz="1000" dirty="0"/>
          </a:p>
          <a:p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〔パフォーマンステスト〕　先生用</a:t>
            </a:r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部（記録シート）</a:t>
            </a:r>
            <a:endParaRPr lang="en-US" sz="1000" dirty="0"/>
          </a:p>
          <a:p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〔絵カード〕　テスト席に提示用</a:t>
            </a:r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部</a:t>
            </a:r>
            <a:endParaRPr lang="en-US" sz="1000" dirty="0"/>
          </a:p>
          <a:p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〔活動シート</a:t>
            </a:r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〕　人数分（サイコロトーク・第</a:t>
            </a:r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2</a:t>
            </a:r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・</a:t>
            </a:r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4</a:t>
            </a:r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時のもの）＋サイコロ班に</a:t>
            </a:r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個</a:t>
            </a:r>
            <a:endParaRPr lang="en-US" sz="1000" dirty="0"/>
          </a:p>
          <a:p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〔活動シート</a:t>
            </a:r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2</a:t>
            </a:r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〕　人数分（テストとカード交流で使う）</a:t>
            </a:r>
            <a:endParaRPr lang="en-US" sz="1000" dirty="0"/>
          </a:p>
          <a:p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〔振り返りカード〕　人数分（単元のまとめ）</a:t>
            </a:r>
            <a:endParaRPr lang="en-US" sz="1000" dirty="0"/>
          </a:p>
          <a:p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待機イス　</a:t>
            </a:r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endParaRPr lang="en-US" sz="1000" dirty="0"/>
          </a:p>
          <a:p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教室のタイマー　</a:t>
            </a:r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365760" y="4892040"/>
            <a:ext cx="11430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使い方</a:t>
            </a:r>
            <a:endParaRPr lang="en-US" sz="1000" dirty="0"/>
          </a:p>
          <a:p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・スライドショー（発表者ツール）で映す。編集画面のまま映すと、ノート欄が子どもに見える</a:t>
            </a:r>
            <a:endParaRPr lang="en-US" sz="1000" dirty="0"/>
          </a:p>
          <a:p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・活動中は、その活動の画面のままにする（めくらない）。終わりの合図は教室のタイマーで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365760" y="6035040"/>
            <a:ext cx="11430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小学校版（</a:t>
            </a:r>
            <a:pPr indent="0" marL="0">
              <a:buNone/>
            </a:pPr>
            <a:r>
              <a:rPr lang="en-US" sz="9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Premium</a:t>
            </a:r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）　</a:t>
            </a:r>
            <a:pPr indent="0" marL="0">
              <a:buNone/>
            </a:pPr>
            <a:r>
              <a:rPr lang="en-US" sz="9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https://eigo-kyozai-lab.com/elementary/shidoan/es6-me#h8</a:t>
            </a:r>
            <a:endParaRPr lang="en-US" sz="900" dirty="0"/>
          </a:p>
          <a:p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学校・授業での利用は自由です（再配布・販売はご遠慮ください）</a:t>
            </a:r>
            <a:endParaRPr lang="en-US" sz="900" dirty="0"/>
          </a:p>
          <a:p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教科書の本文・イラスト・歌・音源は入れていない。絵は英語教材ラボのオリジナル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英語教材ラボ 小学校版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me! わたしのたからもの 第8時 45分スライド</dc:title>
  <dc:subject>Premium・https://eigo-kyozai-lab.com/elementary/shidoan</dc:subject>
  <dc:creator>英語教材ラボ 小学校版</dc:creator>
  <cp:lastModifiedBy>英語教材ラボ 小学校版</cp:lastModifiedBy>
  <cp:revision>1</cp:revision>
  <dcterms:created xsi:type="dcterms:W3CDTF">2026-10-11T23:50:31Z</dcterms:created>
  <dcterms:modified xsi:type="dcterms:W3CDTF">2026-10-11T23:50:31Z</dcterms:modified>
</cp:coreProperties>
</file>