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" id="{cf292f76-5e94-71d7-99f6-437645d33aab}">
          <p14:sldIdLst>
            <p14:sldId id="256"/>
          </p14:sldIdLst>
        </p14:section>
        <p14:section name="Small Talk" id="{22796201-9301-44e2-4ff9-90b6e6bfe2bd}">
          <p14:sldIdLst>
            <p14:sldId id="257"/>
            <p14:sldId id="258"/>
            <p14:sldId id="259"/>
          </p14:sldIdLst>
        </p14:section>
        <p14:section name="ことば" id="{0384852f-1561-ef27-f665-61c850ecc5f1}">
          <p14:sldIdLst>
            <p14:sldId id="260"/>
            <p14:sldId id="261"/>
          </p14:sldIdLst>
        </p14:section>
        <p14:section name="めあて" id="{ffdba6cd-a8c1-496a-f399-d322bbf0a93d}">
          <p14:sldIdLst>
            <p14:sldId id="262"/>
          </p14:sldIdLst>
        </p14:section>
        <p14:section name="活動" id="{0f9711b7-ce2c-32b4-e182-47d377e81841}">
          <p14:sldIdLst>
            <p14:sldId id="263"/>
            <p14:sldId id="264"/>
            <p14:sldId id="265"/>
            <p14:sldId id="266"/>
            <p14:sldId id="267"/>
          </p14:sldIdLst>
        </p14:section>
        <p14:section name="ふり返り" id="{5ff81f66-788d-1710-7fb7-c9755da98053}">
          <p14:sldIdLst>
            <p14:sldId id="268"/>
            <p14:sldId id="269"/>
            <p14:sldId id="270"/>
          </p14:sldIdLst>
        </p14:section>
        <p14:section name="先生用" id="{6d2f922b-f383-6c90-632e-cdb62ccc9a06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スライドショー（発表者ツール）で映してください。編集画面のまま映すと、このノート欄が子どもに見えます。複製表示ではノートは見えないので、紙の1ページ目で進めてください。使い方は最後の非表示スライドにあります。
【時間】0–5（5分）・全体
【先生のことば】T: Hello, everyone! How are you?（みなさん、こんにちは。）
【操作】歌は、スライドショーを始める前にデジタル教材で済ませる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【時間】5–10（5分）・全体→ペア
【先生のことば】T: I have one more treasure. It is Sunday.（子：...?） ／ T: I play baseball with my father on Sunday. ／ T: How about you? Tell your partner.（子：My treasure is my grandmother. I like her.）
【操作】台本は画面に出さない（紙の1ページ目の小枠で読む）。単元ページのモデル音声は、前の日に耳で練習する用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【時間】10–15（5分）・全体
【先生のことば】T: Let's say the top four.（上の4つ（話す人のことば）。） ／ T: Now, the bottom three.（下の3つ（聞く人のことば）。）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【時間】15–17（2分）・全体
【先生のことば】T（日本語でよい）: 今日集めるのは、たからものの名前ではなく「わけ」です。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【時間】17–21（4分）・全体
【先生のことば】T（日本語でよい）: どこの国の子かな。1つ聞き取れたらOK。
【操作】Esc→教材→Shift+F5 で戻る
【削るとき】Over the Horizon（17–21）は、1つ聞き取れたら終える（plan の削る順③）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【時間】21–30（9分）・ペア（となりの班の人と）
【先生のことば】T: Show your card. Ask: Why?（カードを見せて。聞く人は Why? とたずねる。） ／ T: Listen and write.（聞いたたからものとわけをメモ。）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【時間】21–30（つづき）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【時間】30–37（7分）・ひとり→4人班
【先生のことば】T: Which one? Put a star.（いちばん「へえ」と思った1人に☆。）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【時間】30–37（つづき）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【時間】37–45（8分）・全体→ひとり
【先生のことば】T（日本語でよい）: これが、このクラスの「わけ」。次の時間は、先生と1人ずつ同じやり取りをします。 ／ T: Good job! See you!（よくがんばりました。）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この非表示スライドは先生用です。印刷するときは「非表示スライドを印刷する」を選んでください。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きょうの流れ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1143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143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0–5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017520" y="1143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31520" y="20574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0574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5–10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017520" y="20574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731520" y="29718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9718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10–15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017520" y="29718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731520" y="38862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8862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15–17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3017520" y="38862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4000" dirty="0"/>
          </a:p>
        </p:txBody>
      </p:sp>
      <p:sp>
        <p:nvSpPr>
          <p:cNvPr id="15" name="Shape 13"/>
          <p:cNvSpPr/>
          <p:nvPr/>
        </p:nvSpPr>
        <p:spPr>
          <a:xfrm>
            <a:off x="731520" y="48006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48006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17–37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3017520" y="48006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4000" dirty="0"/>
          </a:p>
        </p:txBody>
      </p:sp>
      <p:sp>
        <p:nvSpPr>
          <p:cNvPr id="18" name="Shape 16"/>
          <p:cNvSpPr/>
          <p:nvPr/>
        </p:nvSpPr>
        <p:spPr>
          <a:xfrm>
            <a:off x="731520" y="5715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715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37–45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3017520" y="5715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449928" y="868680"/>
            <a:ext cx="3291840" cy="731520"/>
          </a:xfrm>
          <a:prstGeom prst="roundRect">
            <a:avLst>
              <a:gd name="adj" fmla="val 375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49928" y="8686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3200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4048" y="2148840"/>
            <a:ext cx="2743200" cy="2743200"/>
          </a:xfrm>
          <a:prstGeom prst="rect">
            <a:avLst/>
          </a:prstGeom>
        </p:spPr>
      </p:pic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448" y="214884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50876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Talk with your partner.</a:t>
            </a:r>
            <a:endParaRPr lang="en-US" sz="6000" dirty="0"/>
          </a:p>
        </p:txBody>
      </p:sp>
      <p:sp>
        <p:nvSpPr>
          <p:cNvPr id="17" name="Shape 15"/>
          <p:cNvSpPr/>
          <p:nvPr/>
        </p:nvSpPr>
        <p:spPr>
          <a:xfrm>
            <a:off x="4541368" y="3520440"/>
            <a:ext cx="3108960" cy="1371600"/>
          </a:xfrm>
          <a:prstGeom prst="roundRect">
            <a:avLst>
              <a:gd name="adj" fmla="val 13333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41368" y="3520440"/>
            <a:ext cx="3108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6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My treasure is ....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もの・人・場所・時間、どれでもよい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ポスターの上の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つは、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話す人のことば</a:t>
            </a:r>
            <a:endParaRPr lang="en-US" sz="5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What's your treasure? / Why? / Show me, please.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聞く人のことば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2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1051560"/>
            <a:ext cx="11277295" cy="52578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50800">
            <a:solidFill>
              <a:srgbClr val="1E6E4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" y="128016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12801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22960" y="2148840"/>
            <a:ext cx="10545775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友だちの「わけ」を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聞いて、クラスの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枚をつくろう</a:t>
            </a:r>
            <a:endParaRPr lang="en-US" sz="6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4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1097280" y="1828800"/>
            <a:ext cx="9997135" cy="256032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508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371600" y="1920240"/>
            <a:ext cx="944849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6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Over the Horizon</a:t>
            </a:r>
            <a:endParaRPr lang="en-US" sz="6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9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91440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914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417320" y="822960"/>
            <a:ext cx="10362895" cy="2206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Listen and write. What's the treasure? Why?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1417320" y="3215945"/>
            <a:ext cx="10362895" cy="3251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人ぶん、たからものと「わけ」を書く</a:t>
            </a:r>
            <a:endParaRPr lang="en-US" sz="3200" dirty="0"/>
          </a:p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（日本語や絵で</a:t>
            </a:r>
            <a:pPr indent="0" marL="0">
              <a:buNone/>
            </a:pPr>
            <a:r>
              <a:rPr lang="en-US" sz="32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9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1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Show your card. Ask: Why?</a:t>
            </a:r>
            <a:endParaRPr lang="en-US" sz="51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となりの班の人と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人（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分）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91440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914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417320" y="82296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Which one? Put a star.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1417320" y="199659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いちばん「へえ」と思った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人に☆を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</a:t>
            </a:r>
            <a:endParaRPr lang="en-US" sz="3200" dirty="0"/>
          </a:p>
        </p:txBody>
      </p:sp>
      <p:sp>
        <p:nvSpPr>
          <p:cNvPr id="20" name="Shape 18"/>
          <p:cNvSpPr/>
          <p:nvPr/>
        </p:nvSpPr>
        <p:spPr>
          <a:xfrm>
            <a:off x="457200" y="381762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8176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1417320" y="372618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Write the words in English.</a:t>
            </a:r>
            <a:endParaRPr lang="en-US" sz="3600" dirty="0"/>
          </a:p>
        </p:txBody>
      </p:sp>
      <p:sp>
        <p:nvSpPr>
          <p:cNvPr id="23" name="Text 21"/>
          <p:cNvSpPr/>
          <p:nvPr/>
        </p:nvSpPr>
        <p:spPr>
          <a:xfrm>
            <a:off x="1417320" y="489981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☆の人が言った「わけの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文」を、下の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行に</a:t>
            </a:r>
            <a:endParaRPr lang="en-US" sz="3200" dirty="0"/>
          </a:p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英語で書く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91440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914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417320" y="822960"/>
            <a:ext cx="10362895" cy="2206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One sentence from each group. Put it on the board.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1417320" y="3215945"/>
            <a:ext cx="10362895" cy="3251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班で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つえらんで黒板にはる</a:t>
            </a:r>
            <a:endParaRPr lang="en-US" sz="3200" dirty="0"/>
          </a:p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（同じ文が重なっても</a:t>
            </a:r>
            <a:pPr indent="0" marL="0">
              <a:buNone/>
            </a:pPr>
            <a:r>
              <a:rPr lang="en-US" sz="32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This is our class!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黒板の文を、先生が読みます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640080" y="96012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96012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640080" y="1783080"/>
            <a:ext cx="10911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2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友だちの「わけ」を聞いて、</a:t>
            </a:r>
            <a:endParaRPr lang="en-US" sz="5200" dirty="0"/>
          </a:p>
          <a:p>
            <a:pPr indent="0" marL="0">
              <a:buNone/>
            </a:pPr>
            <a:r>
              <a:rPr lang="ja-JP" altLang="en-US" sz="52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クラスの</a:t>
            </a:r>
            <a:pPr indent="0" marL="0">
              <a:buNone/>
            </a:pPr>
            <a:r>
              <a:rPr lang="ja-JP" altLang="en-US" sz="52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52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枚をつくろう</a:t>
            </a:r>
            <a:endParaRPr lang="en-US" sz="5200" dirty="0"/>
          </a:p>
        </p:txBody>
      </p:sp>
      <p:sp>
        <p:nvSpPr>
          <p:cNvPr id="19" name="Shape 17"/>
          <p:cNvSpPr/>
          <p:nvPr/>
        </p:nvSpPr>
        <p:spPr>
          <a:xfrm>
            <a:off x="640080" y="4434840"/>
            <a:ext cx="10911535" cy="1965960"/>
          </a:xfrm>
          <a:prstGeom prst="roundRect">
            <a:avLst>
              <a:gd name="adj" fmla="val 9302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4434840"/>
            <a:ext cx="1036289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振り返りカードに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行（めあてのことばで）</a:t>
            </a:r>
            <a:endParaRPr lang="en-US" sz="3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82880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9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 See you!</a:t>
            </a:r>
            <a:endParaRPr lang="en-US" sz="7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先生用（この画面はスライドショーでは映りません）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365760" y="54864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6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学年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外国語　</a:t>
            </a:r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This is me!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わたしのたからもの　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7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時／全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時間　クラスの「わけ」あつめ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5852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この時間の流れと▶番号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あいさつ。教科書の歌（デジタル教材）。終わったらス…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先生の「ものじゃないたからもの」（日曜日）の話を聞…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ポスターの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文を、上の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つ（話す人）と下の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つ（聞…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めあてを読む。集めるのは、たからものの名前ではなく…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S7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教科書の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Over the Horizon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（世界の…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S8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伝え合い②（となりの班の人と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人・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人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分）。聞い…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S9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「へえ」と思った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人に☆→その人のわけの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文を英語…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12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先生が黒板の文を読む→振り返りカードの毎時間の欄に…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0" y="1005840"/>
            <a:ext cx="5394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準備物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台本②〕　先生用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〕　人数分（第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時のカード）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〕　人数分＋黒板用に拡大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黒板にはる紙（班の数）・マグネット　班に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〔キーフレーズポスター〕　掲示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〔振り返りカード〕　人数分（単元を通して同じ紙）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489204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使い方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・スライドショー（発表者ツール）で映す。編集画面のまま映すと、ノート欄が子どもに見える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・活動中は、その活動の画面のままにする（めくらない）。終わりの合図は教室のタイマーで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</a:t>
            </a:r>
            <a:pPr indent="0" marL="0">
              <a:buNone/>
            </a:pPr>
            <a:r>
              <a:rPr lang="en-US" sz="1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 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の台本は映さない。紙の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ページ目の小枠で読む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6035040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小学校版（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Premium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　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https://eigo-kyozai-lab.com/elementary/shidoan/es6-me#h7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学校・授業での利用は自由です（再配布・販売はご遠慮ください）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教科書の本文・イラスト・歌・音源は入れていない。絵は英語教材ラボのオリジナル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英語教材ラボ 小学校版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me! わたしのたからもの 第7時 45分スライド</dc:title>
  <dc:subject>Premium・https://eigo-kyozai-lab.com/elementary/shidoan</dc:subject>
  <dc:creator>英語教材ラボ 小学校版</dc:creator>
  <cp:lastModifiedBy>英語教材ラボ 小学校版</cp:lastModifiedBy>
  <cp:revision>1</cp:revision>
  <dcterms:created xsi:type="dcterms:W3CDTF">2026-10-11T23:50:31Z</dcterms:created>
  <dcterms:modified xsi:type="dcterms:W3CDTF">2026-10-11T23:50:31Z</dcterms:modified>
</cp:coreProperties>
</file>