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はじめ" id="{7239c0be-3e7d-e57f-8ff3-362ad9447a6c}">
          <p14:sldIdLst>
            <p14:sldId id="256"/>
          </p14:sldIdLst>
        </p14:section>
        <p14:section name="Small Talk" id="{cd8fcf3d-4b46-4b10-14d3-0e380a17838c}">
          <p14:sldIdLst>
            <p14:sldId id="257"/>
            <p14:sldId id="258"/>
            <p14:sldId id="259"/>
          </p14:sldIdLst>
        </p14:section>
        <p14:section name="ことば" id="{186f2a7f-4867-d246-af7b-c726bcfb5c55}">
          <p14:sldIdLst>
            <p14:sldId id="260"/>
            <p14:sldId id="261"/>
          </p14:sldIdLst>
        </p14:section>
        <p14:section name="めあて" id="{9de78a8e-e44e-d4b7-7633-5348f2493562}">
          <p14:sldIdLst>
            <p14:sldId id="262"/>
          </p14:sldIdLst>
        </p14:section>
        <p14:section name="活動" id="{34a9d8f4-2eb4-e19a-e6f4-076f36d34602}">
          <p14:sldIdLst>
            <p14:sldId id="263"/>
            <p14:sldId id="264"/>
            <p14:sldId id="265"/>
            <p14:sldId id="266"/>
            <p14:sldId id="267"/>
          </p14:sldIdLst>
        </p14:section>
        <p14:section name="ふり返り" id="{341d75c5-14c8-f173-0a22-5890a125cc78}">
          <p14:sldIdLst>
            <p14:sldId id="268"/>
            <p14:sldId id="269"/>
          </p14:sldIdLst>
        </p14:section>
        <p14:section name="付録" id="{c22e80e5-6adb-ea99-d02a-a30f370266ed}">
          <p14:sldIdLst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</p14:sldIdLst>
        </p14:section>
        <p14:section name="先生用" id="{800f9499-bc88-c5b0-781c-6101e8e5cd25}">
          <p14:sldIdLst>
            <p14:sldId id="27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スライドショー（発表者ツール）で映してください。編集画面のまま映すと、このノート欄が子どもに見えます。複製表示ではノートは見えないので、紙の1ページ目で進めてください。使い方は最後の非表示スライドにあります。
【時間】0–5（5分）・全体
【先生のことば】T: Hello, everyone! How are you?（みなさん、こんにちは。）
【操作】歌は、スライドショーを始める前にデジタル教材で済ませる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【時間】5–10（5分）・全体→ペア
【先生のことば】T: My treasure is my old glove. That's all.（子：...?） ／ T: I like baseball. I play every Sunday. ／ T: Your turn. Say your treasure and one more sentence.（子：My treasure is my bicycle. I like my town.）
【操作】台本は画面に出さない（紙の1ページ目の小枠で読む）。単元ページのモデル音声は、前の日に耳で練習する用
【削るとき】Small Talk は先生の言い直しまでにして、ペアは飛ばす（板書の1文は残す）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【時間】5–10（つづき）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【時間】5–10（つづき）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【時間】10–15（5分）・全体
【先生のことば】T（日本語でよい）: 下の3つ（聞く人のことば）を言おう。 ／ T: My treasure is my old glove.　（全員が Why? とたずねる） ／ T: I like baseball.　（Why? には、好きの文をもう一度）
【削るとき】ことば（10–15）は Why? の往復だけにして3分で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【時間】10–15（つづき）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【時間】15–17（2分）・全体
【先生のことば】T（日本語でよい）: 友だちのたからものは、笑わない・くらべない。わけを1文足せたら大成功。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【時間】17–24（7分）・ペア（となり→前）
【先生のことば】T: Show your card. Ask one question.（カードを見せて。聞く人は質問を1つ。）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【時間】17–24（つづき）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【時間】24–30（6分）・全体→班→となり
【先生のことば】T: What did you want to say? Japanese is OK.（言いたかったことは？ 日本語でいいよ。）
【操作】日本語の札を押すと英語の画面へ。英語の画面の「もどる」で戻る。リンクが動かないときは、紙の2ページ目（展開の補足）の補給表を読む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【時間】24–30（つづき）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【時間】30–37（7分）・ペア（ななめ→となり）
【先生のことば】T: Add one sentence. Use a new phrase if you can.（わけを1文。使えそうなら、新しいことばも1つ。）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【時間】37–45（8分）・全体→ひとり
【先生のことば】T（日本語でよい）: 1回目より、話が続いた人？ ／ T: Good job! See you!（よくがんばりました。）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【時間】37–45（つづき）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【中間指導の補給表】いいね！すてきなたからもの → Nice! / Cool!（あいづちが1往復目）。「もどる」で ▶S11 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【中間指導の補給表】わたしも同じ！ → Me, too!（あいづちの王様）。「もどる」で ▶S11 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【中間指導の補給表】それは何？（カードの絵） → What's this?（指させば、説明も指さしで返せる）。「もどる」で ▶S11 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【中間指導の補給表】どうしてたからものなの？ → Why?（5年のヒーロー単元で使った質問——ここでまた活躍）。「もどる」で ▶S11 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【中間指導の補給表】（Why? と聞かれたら） → I like music.（好きの文をゆっくりもう一度＝それが理由（because はまだ使わない））。「もどる」で ▶S11 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【中間指導の補給表】ほかにはある？ → Anything else?（5年レストランのことば——質問にも使える）。「もどる」で ▶S11 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【中間指導の補給表】質問が思いつかない → How about you?（「あなたは？」は質問に困ったときの切り札）。「もどる」で ▶S11 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【中間指導の補給表】もう一回言って → One more time, please.（聞き返しは道具）。「もどる」で ▶S11 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この非表示スライドは先生用です。印刷するときは「非表示スライドを印刷する」を選んでください。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" Target="slide15.xml"/><Relationship Id="rId2" Type="http://schemas.openxmlformats.org/officeDocument/2006/relationships/slide" Target="slide16.xml"/><Relationship Id="rId3" Type="http://schemas.openxmlformats.org/officeDocument/2006/relationships/slide" Target="slide17.xml"/><Relationship Id="rId4" Type="http://schemas.openxmlformats.org/officeDocument/2006/relationships/slide" Target="slide18.xml"/><Relationship Id="rId5" Type="http://schemas.openxmlformats.org/officeDocument/2006/relationships/slide" Target="slide19.xml"/><Relationship Id="rId6" Type="http://schemas.openxmlformats.org/officeDocument/2006/relationships/slide" Target="slide20.xml"/><Relationship Id="rId7" Type="http://schemas.openxmlformats.org/officeDocument/2006/relationships/slide" Target="slide21.xml"/><Relationship Id="rId8" Type="http://schemas.openxmlformats.org/officeDocument/2006/relationships/slide" Target="slide22.xml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" Target="slide1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" Target="slide1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" Target="slide1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" Target="slide1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" Target="slide1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" Target="slide1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" Target="slide1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" Target="slide1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きょうの流れ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731520" y="11430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11430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0–5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017520" y="11430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4000" dirty="0"/>
          </a:p>
        </p:txBody>
      </p:sp>
      <p:sp>
        <p:nvSpPr>
          <p:cNvPr id="6" name="Shape 4"/>
          <p:cNvSpPr/>
          <p:nvPr/>
        </p:nvSpPr>
        <p:spPr>
          <a:xfrm>
            <a:off x="731520" y="20574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20574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5–10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3017520" y="20574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4000" dirty="0"/>
          </a:p>
        </p:txBody>
      </p:sp>
      <p:sp>
        <p:nvSpPr>
          <p:cNvPr id="9" name="Shape 7"/>
          <p:cNvSpPr/>
          <p:nvPr/>
        </p:nvSpPr>
        <p:spPr>
          <a:xfrm>
            <a:off x="731520" y="29718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29718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10–15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3017520" y="29718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4000" dirty="0"/>
          </a:p>
        </p:txBody>
      </p:sp>
      <p:sp>
        <p:nvSpPr>
          <p:cNvPr id="12" name="Shape 10"/>
          <p:cNvSpPr/>
          <p:nvPr/>
        </p:nvSpPr>
        <p:spPr>
          <a:xfrm>
            <a:off x="731520" y="38862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4400" y="38862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15–17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3017520" y="38862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4000" dirty="0"/>
          </a:p>
        </p:txBody>
      </p:sp>
      <p:sp>
        <p:nvSpPr>
          <p:cNvPr id="15" name="Shape 13"/>
          <p:cNvSpPr/>
          <p:nvPr/>
        </p:nvSpPr>
        <p:spPr>
          <a:xfrm>
            <a:off x="731520" y="48006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14400" y="48006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17–37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3017520" y="48006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4000" dirty="0"/>
          </a:p>
        </p:txBody>
      </p:sp>
      <p:sp>
        <p:nvSpPr>
          <p:cNvPr id="18" name="Shape 16"/>
          <p:cNvSpPr/>
          <p:nvPr/>
        </p:nvSpPr>
        <p:spPr>
          <a:xfrm>
            <a:off x="731520" y="57150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7150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37–45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3017520" y="57150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449928" y="868680"/>
            <a:ext cx="3291840" cy="731520"/>
          </a:xfrm>
          <a:prstGeom prst="roundRect">
            <a:avLst>
              <a:gd name="adj" fmla="val 375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449928" y="8686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3200" dirty="0"/>
          </a:p>
        </p:txBody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4048" y="2148840"/>
            <a:ext cx="2743200" cy="2743200"/>
          </a:xfrm>
          <a:prstGeom prst="rect">
            <a:avLst/>
          </a:prstGeom>
        </p:spPr>
      </p:pic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448" y="2148840"/>
            <a:ext cx="27432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548640" y="1508760"/>
            <a:ext cx="1109441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Talk with your partner.</a:t>
            </a:r>
            <a:endParaRPr lang="en-US" sz="6000" dirty="0"/>
          </a:p>
        </p:txBody>
      </p:sp>
      <p:sp>
        <p:nvSpPr>
          <p:cNvPr id="17" name="Shape 15"/>
          <p:cNvSpPr/>
          <p:nvPr/>
        </p:nvSpPr>
        <p:spPr>
          <a:xfrm>
            <a:off x="4541368" y="3520440"/>
            <a:ext cx="3108960" cy="1371600"/>
          </a:xfrm>
          <a:prstGeom prst="roundRect">
            <a:avLst>
              <a:gd name="adj" fmla="val 13333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41368" y="3520440"/>
            <a:ext cx="3108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6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My treasure is .... I like ....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39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たからものの名前のあとに、わけの</a:t>
            </a:r>
            <a:pPr algn="ctr" indent="0" marL="0">
              <a:buNone/>
            </a:pPr>
            <a:r>
              <a:rPr lang="ja-JP" altLang="en-US" sz="39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39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文</a:t>
            </a:r>
            <a:endParaRPr lang="en-US" sz="3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7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What's your treasure? / Why?</a:t>
            </a:r>
            <a:endParaRPr lang="en-US" sz="47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聞く人のことば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Why? → I like baseball.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わけは、すきの文をもう一度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2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57200" y="1051560"/>
            <a:ext cx="11277295" cy="525780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50800">
            <a:solidFill>
              <a:srgbClr val="1E6E4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2960" y="1280160"/>
            <a:ext cx="2377440" cy="685800"/>
          </a:xfrm>
          <a:prstGeom prst="roundRect">
            <a:avLst>
              <a:gd name="adj" fmla="val 400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" y="128016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822960" y="2148840"/>
            <a:ext cx="10545775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わけの</a:t>
            </a:r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文を足して、</a:t>
            </a:r>
            <a:endParaRPr lang="en-US" sz="6000" dirty="0"/>
          </a:p>
          <a:p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たからものを伝え合おう</a:t>
            </a:r>
            <a:endParaRPr lang="en-US" sz="6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7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57200" y="914400"/>
            <a:ext cx="731520" cy="731520"/>
          </a:xfrm>
          <a:prstGeom prst="ellipse">
            <a:avLst/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914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1417320" y="822960"/>
            <a:ext cx="10362895" cy="1103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Show and tell. My treasure is ....</a:t>
            </a:r>
            <a:endParaRPr lang="en-US" sz="3600" dirty="0"/>
          </a:p>
        </p:txBody>
      </p:sp>
      <p:sp>
        <p:nvSpPr>
          <p:cNvPr id="19" name="Text 17"/>
          <p:cNvSpPr/>
          <p:nvPr/>
        </p:nvSpPr>
        <p:spPr>
          <a:xfrm>
            <a:off x="1417320" y="1996592"/>
            <a:ext cx="10362895" cy="1625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ペアでカードを見せながら伝える（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人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分）</a:t>
            </a:r>
            <a:endParaRPr lang="en-US" sz="3200" dirty="0"/>
          </a:p>
        </p:txBody>
      </p:sp>
      <p:sp>
        <p:nvSpPr>
          <p:cNvPr id="20" name="Shape 18"/>
          <p:cNvSpPr/>
          <p:nvPr/>
        </p:nvSpPr>
        <p:spPr>
          <a:xfrm>
            <a:off x="457200" y="3817620"/>
            <a:ext cx="731520" cy="731520"/>
          </a:xfrm>
          <a:prstGeom prst="ellipse">
            <a:avLst/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8176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1417320" y="3726180"/>
            <a:ext cx="10362895" cy="1103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Ask one question, then change partners.</a:t>
            </a:r>
            <a:endParaRPr lang="en-US" sz="3400" dirty="0"/>
          </a:p>
        </p:txBody>
      </p:sp>
      <p:sp>
        <p:nvSpPr>
          <p:cNvPr id="23" name="Text 21"/>
          <p:cNvSpPr/>
          <p:nvPr/>
        </p:nvSpPr>
        <p:spPr>
          <a:xfrm>
            <a:off x="1417320" y="4899812"/>
            <a:ext cx="10362895" cy="1625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聞く人は質問かあいづちを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つ返す→相手を</a:t>
            </a:r>
            <a:endParaRPr lang="en-US" sz="3200" dirty="0"/>
          </a:p>
          <a:p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替えて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人と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7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1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Show your card. Ask one question.</a:t>
            </a:r>
            <a:endParaRPr lang="en-US" sz="41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回目：となり→前（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人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分）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6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548640" y="1508760"/>
            <a:ext cx="11094415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6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言いたかったことは？</a:t>
            </a:r>
            <a:endParaRPr lang="en-US" sz="6900" dirty="0"/>
          </a:p>
        </p:txBody>
      </p:sp>
      <p:sp>
        <p:nvSpPr>
          <p:cNvPr id="17" name="Shape 15"/>
          <p:cNvSpPr/>
          <p:nvPr/>
        </p:nvSpPr>
        <p:spPr>
          <a:xfrm>
            <a:off x="3535528" y="3886200"/>
            <a:ext cx="5120640" cy="1280160"/>
          </a:xfrm>
          <a:prstGeom prst="roundRect">
            <a:avLst>
              <a:gd name="adj" fmla="val 14286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535528" y="3886200"/>
            <a:ext cx="5120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日本語で</a:t>
            </a:r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OK</a:t>
            </a:r>
            <a:endParaRPr lang="en-US" sz="5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6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>
            <a:hlinkClick r:id="rId1" tooltip="" action="ppaction://hlinksldjump"/>
          </p:cNvPr>
          <p:cNvSpPr/>
          <p:nvPr/>
        </p:nvSpPr>
        <p:spPr>
          <a:xfrm>
            <a:off x="548640" y="850392"/>
            <a:ext cx="5455768" cy="1305306"/>
          </a:xfrm>
          <a:prstGeom prst="roundRect">
            <a:avLst>
              <a:gd name="adj" fmla="val 10508"/>
            </a:avLst>
          </a:prstGeom>
          <a:solidFill>
            <a:srgbClr val="FFFFFF"/>
          </a:solidFill>
          <a:ln w="31750">
            <a:solidFill>
              <a:srgbClr val="2979AE"/>
            </a:solidFill>
            <a:prstDash val="solid"/>
          </a:ln>
        </p:spPr>
      </p:sp>
      <p:sp>
        <p:nvSpPr>
          <p:cNvPr id="17" name="Text 15">
            <a:hlinkClick r:id="rId1" tooltip="" action="ppaction://hlinksldjump"/>
          </p:cNvPr>
          <p:cNvSpPr/>
          <p:nvPr/>
        </p:nvSpPr>
        <p:spPr>
          <a:xfrm>
            <a:off x="685800" y="850392"/>
            <a:ext cx="5181448" cy="13053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3200" u="sng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いいね！</a:t>
            </a:r>
            <a:endParaRPr lang="en-US" sz="3200" dirty="0"/>
          </a:p>
          <a:p>
            <a:pPr indent="0" marL="0">
              <a:buNone/>
            </a:pPr>
            <a:r>
              <a:rPr lang="ja-JP" altLang="en-US" sz="3200" u="sng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すてきなたからもの</a:t>
            </a:r>
            <a:endParaRPr lang="en-US" sz="3200" dirty="0"/>
          </a:p>
        </p:txBody>
      </p:sp>
      <p:sp>
        <p:nvSpPr>
          <p:cNvPr id="18" name="Shape 16">
            <a:hlinkClick r:id="rId2" tooltip="" action="ppaction://hlinksldjump"/>
          </p:cNvPr>
          <p:cNvSpPr/>
          <p:nvPr/>
        </p:nvSpPr>
        <p:spPr>
          <a:xfrm>
            <a:off x="6187288" y="850392"/>
            <a:ext cx="5455768" cy="1305306"/>
          </a:xfrm>
          <a:prstGeom prst="roundRect">
            <a:avLst>
              <a:gd name="adj" fmla="val 10508"/>
            </a:avLst>
          </a:prstGeom>
          <a:solidFill>
            <a:srgbClr val="FFFFFF"/>
          </a:solidFill>
          <a:ln w="31750">
            <a:solidFill>
              <a:srgbClr val="2979AE"/>
            </a:solidFill>
            <a:prstDash val="solid"/>
          </a:ln>
        </p:spPr>
      </p:sp>
      <p:sp>
        <p:nvSpPr>
          <p:cNvPr id="19" name="Text 17">
            <a:hlinkClick r:id="rId2" tooltip="" action="ppaction://hlinksldjump"/>
          </p:cNvPr>
          <p:cNvSpPr/>
          <p:nvPr/>
        </p:nvSpPr>
        <p:spPr>
          <a:xfrm>
            <a:off x="6324448" y="850392"/>
            <a:ext cx="5181448" cy="13053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3200" u="sng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2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わたしも同じ！</a:t>
            </a:r>
            <a:endParaRPr lang="en-US" sz="3200" dirty="0"/>
          </a:p>
        </p:txBody>
      </p:sp>
      <p:sp>
        <p:nvSpPr>
          <p:cNvPr id="20" name="Shape 18">
            <a:hlinkClick r:id="rId3" tooltip="" action="ppaction://hlinksldjump"/>
          </p:cNvPr>
          <p:cNvSpPr/>
          <p:nvPr/>
        </p:nvSpPr>
        <p:spPr>
          <a:xfrm>
            <a:off x="548640" y="2302002"/>
            <a:ext cx="5455768" cy="1305306"/>
          </a:xfrm>
          <a:prstGeom prst="roundRect">
            <a:avLst>
              <a:gd name="adj" fmla="val 10508"/>
            </a:avLst>
          </a:prstGeom>
          <a:solidFill>
            <a:srgbClr val="FFFFFF"/>
          </a:solidFill>
          <a:ln w="31750">
            <a:solidFill>
              <a:srgbClr val="2979AE"/>
            </a:solidFill>
            <a:prstDash val="solid"/>
          </a:ln>
        </p:spPr>
      </p:sp>
      <p:sp>
        <p:nvSpPr>
          <p:cNvPr id="21" name="Text 19">
            <a:hlinkClick r:id="rId3" tooltip="" action="ppaction://hlinksldjump"/>
          </p:cNvPr>
          <p:cNvSpPr/>
          <p:nvPr/>
        </p:nvSpPr>
        <p:spPr>
          <a:xfrm>
            <a:off x="685800" y="2302002"/>
            <a:ext cx="5181448" cy="13053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3200" u="sng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3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それは何？</a:t>
            </a:r>
            <a:endParaRPr lang="en-US" sz="3200" dirty="0"/>
          </a:p>
          <a:p>
            <a:pPr indent="0" marL="0">
              <a:buNone/>
            </a:pPr>
            <a:r>
              <a:rPr lang="ja-JP" altLang="en-US" sz="3200" u="sng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3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（カードの絵）</a:t>
            </a:r>
            <a:endParaRPr lang="en-US" sz="3200" dirty="0"/>
          </a:p>
        </p:txBody>
      </p:sp>
      <p:sp>
        <p:nvSpPr>
          <p:cNvPr id="22" name="Shape 20">
            <a:hlinkClick r:id="rId4" tooltip="" action="ppaction://hlinksldjump"/>
          </p:cNvPr>
          <p:cNvSpPr/>
          <p:nvPr/>
        </p:nvSpPr>
        <p:spPr>
          <a:xfrm>
            <a:off x="6187288" y="2302002"/>
            <a:ext cx="5455768" cy="1305306"/>
          </a:xfrm>
          <a:prstGeom prst="roundRect">
            <a:avLst>
              <a:gd name="adj" fmla="val 10508"/>
            </a:avLst>
          </a:prstGeom>
          <a:solidFill>
            <a:srgbClr val="FFFFFF"/>
          </a:solidFill>
          <a:ln w="31750">
            <a:solidFill>
              <a:srgbClr val="2979AE"/>
            </a:solidFill>
            <a:prstDash val="solid"/>
          </a:ln>
        </p:spPr>
      </p:sp>
      <p:sp>
        <p:nvSpPr>
          <p:cNvPr id="23" name="Text 21">
            <a:hlinkClick r:id="rId4" tooltip="" action="ppaction://hlinksldjump"/>
          </p:cNvPr>
          <p:cNvSpPr/>
          <p:nvPr/>
        </p:nvSpPr>
        <p:spPr>
          <a:xfrm>
            <a:off x="6324448" y="2302002"/>
            <a:ext cx="5181448" cy="13053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3200" u="sng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4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どうしてたからものなの？</a:t>
            </a:r>
            <a:endParaRPr lang="en-US" sz="3200" dirty="0"/>
          </a:p>
        </p:txBody>
      </p:sp>
      <p:sp>
        <p:nvSpPr>
          <p:cNvPr id="24" name="Shape 22">
            <a:hlinkClick r:id="rId5" tooltip="" action="ppaction://hlinksldjump"/>
          </p:cNvPr>
          <p:cNvSpPr/>
          <p:nvPr/>
        </p:nvSpPr>
        <p:spPr>
          <a:xfrm>
            <a:off x="548640" y="3753612"/>
            <a:ext cx="5455768" cy="1305306"/>
          </a:xfrm>
          <a:prstGeom prst="roundRect">
            <a:avLst>
              <a:gd name="adj" fmla="val 10508"/>
            </a:avLst>
          </a:prstGeom>
          <a:solidFill>
            <a:srgbClr val="FFFFFF"/>
          </a:solidFill>
          <a:ln w="31750">
            <a:solidFill>
              <a:srgbClr val="2979AE"/>
            </a:solidFill>
            <a:prstDash val="solid"/>
          </a:ln>
        </p:spPr>
      </p:sp>
      <p:sp>
        <p:nvSpPr>
          <p:cNvPr id="25" name="Text 23">
            <a:hlinkClick r:id="rId5" tooltip="" action="ppaction://hlinksldjump"/>
          </p:cNvPr>
          <p:cNvSpPr/>
          <p:nvPr/>
        </p:nvSpPr>
        <p:spPr>
          <a:xfrm>
            <a:off x="685800" y="3753612"/>
            <a:ext cx="5181448" cy="13053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2900" u="sng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5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（</a:t>
            </a:r>
            <a:pPr indent="0" marL="0">
              <a:buNone/>
            </a:pPr>
            <a:r>
              <a:rPr lang="en-US" sz="2900" u="sng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  <a:hlinkClick r:id="rId5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Why? </a:t>
            </a:r>
            <a:pPr indent="0" marL="0">
              <a:buNone/>
            </a:pPr>
            <a:r>
              <a:rPr lang="ja-JP" altLang="en-US" sz="2900" u="sng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5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と聞かれたら）</a:t>
            </a:r>
            <a:endParaRPr lang="en-US" sz="2900" dirty="0"/>
          </a:p>
        </p:txBody>
      </p:sp>
      <p:sp>
        <p:nvSpPr>
          <p:cNvPr id="26" name="Shape 24">
            <a:hlinkClick r:id="rId6" tooltip="" action="ppaction://hlinksldjump"/>
          </p:cNvPr>
          <p:cNvSpPr/>
          <p:nvPr/>
        </p:nvSpPr>
        <p:spPr>
          <a:xfrm>
            <a:off x="6187288" y="3753612"/>
            <a:ext cx="5455768" cy="1305306"/>
          </a:xfrm>
          <a:prstGeom prst="roundRect">
            <a:avLst>
              <a:gd name="adj" fmla="val 10508"/>
            </a:avLst>
          </a:prstGeom>
          <a:solidFill>
            <a:srgbClr val="FFFFFF"/>
          </a:solidFill>
          <a:ln w="31750">
            <a:solidFill>
              <a:srgbClr val="2979AE"/>
            </a:solidFill>
            <a:prstDash val="solid"/>
          </a:ln>
        </p:spPr>
      </p:sp>
      <p:sp>
        <p:nvSpPr>
          <p:cNvPr id="27" name="Text 25">
            <a:hlinkClick r:id="rId6" tooltip="" action="ppaction://hlinksldjump"/>
          </p:cNvPr>
          <p:cNvSpPr/>
          <p:nvPr/>
        </p:nvSpPr>
        <p:spPr>
          <a:xfrm>
            <a:off x="6324448" y="3753612"/>
            <a:ext cx="5181448" cy="13053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3200" u="sng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6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ほかにはある？</a:t>
            </a:r>
            <a:endParaRPr lang="en-US" sz="3200" dirty="0"/>
          </a:p>
        </p:txBody>
      </p:sp>
      <p:sp>
        <p:nvSpPr>
          <p:cNvPr id="28" name="Shape 26">
            <a:hlinkClick r:id="rId7" tooltip="" action="ppaction://hlinksldjump"/>
          </p:cNvPr>
          <p:cNvSpPr/>
          <p:nvPr/>
        </p:nvSpPr>
        <p:spPr>
          <a:xfrm>
            <a:off x="548640" y="5205222"/>
            <a:ext cx="5455768" cy="1305306"/>
          </a:xfrm>
          <a:prstGeom prst="roundRect">
            <a:avLst>
              <a:gd name="adj" fmla="val 10508"/>
            </a:avLst>
          </a:prstGeom>
          <a:solidFill>
            <a:srgbClr val="FFFFFF"/>
          </a:solidFill>
          <a:ln w="31750">
            <a:solidFill>
              <a:srgbClr val="2979AE"/>
            </a:solidFill>
            <a:prstDash val="solid"/>
          </a:ln>
        </p:spPr>
      </p:sp>
      <p:sp>
        <p:nvSpPr>
          <p:cNvPr id="29" name="Text 27">
            <a:hlinkClick r:id="rId7" tooltip="" action="ppaction://hlinksldjump"/>
          </p:cNvPr>
          <p:cNvSpPr/>
          <p:nvPr/>
        </p:nvSpPr>
        <p:spPr>
          <a:xfrm>
            <a:off x="685800" y="5205222"/>
            <a:ext cx="5181448" cy="13053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3200" u="sng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7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質問が思いつかない</a:t>
            </a:r>
            <a:endParaRPr lang="en-US" sz="3200" dirty="0"/>
          </a:p>
        </p:txBody>
      </p:sp>
      <p:sp>
        <p:nvSpPr>
          <p:cNvPr id="30" name="Shape 28">
            <a:hlinkClick r:id="rId8" tooltip="" action="ppaction://hlinksldjump"/>
          </p:cNvPr>
          <p:cNvSpPr/>
          <p:nvPr/>
        </p:nvSpPr>
        <p:spPr>
          <a:xfrm>
            <a:off x="6187288" y="5205222"/>
            <a:ext cx="5455768" cy="1305306"/>
          </a:xfrm>
          <a:prstGeom prst="roundRect">
            <a:avLst>
              <a:gd name="adj" fmla="val 10508"/>
            </a:avLst>
          </a:prstGeom>
          <a:solidFill>
            <a:srgbClr val="FFFFFF"/>
          </a:solidFill>
          <a:ln w="31750">
            <a:solidFill>
              <a:srgbClr val="2979AE"/>
            </a:solidFill>
            <a:prstDash val="solid"/>
          </a:ln>
        </p:spPr>
      </p:sp>
      <p:sp>
        <p:nvSpPr>
          <p:cNvPr id="31" name="Text 29">
            <a:hlinkClick r:id="rId8" tooltip="" action="ppaction://hlinksldjump"/>
          </p:cNvPr>
          <p:cNvSpPr/>
          <p:nvPr/>
        </p:nvSpPr>
        <p:spPr>
          <a:xfrm>
            <a:off x="6324448" y="5205222"/>
            <a:ext cx="5181448" cy="13053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3200" u="sng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8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もう一回言って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7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My treasure is .... + one more sentence.</a:t>
            </a:r>
            <a:endParaRPr lang="en-US" sz="36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回目：ななめ→となり（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人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分）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8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640080" y="960120"/>
            <a:ext cx="2377440" cy="685800"/>
          </a:xfrm>
          <a:prstGeom prst="roundRect">
            <a:avLst>
              <a:gd name="adj" fmla="val 400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0080" y="96012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640080" y="1783080"/>
            <a:ext cx="1091153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わけの</a:t>
            </a:r>
            <a:pPr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文を足して、</a:t>
            </a:r>
            <a:endParaRPr lang="en-US" sz="5400" dirty="0"/>
          </a:p>
          <a:p>
            <a:pPr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たからものを伝え合おう</a:t>
            </a:r>
            <a:endParaRPr lang="en-US" sz="5400" dirty="0"/>
          </a:p>
        </p:txBody>
      </p:sp>
      <p:sp>
        <p:nvSpPr>
          <p:cNvPr id="19" name="Shape 17"/>
          <p:cNvSpPr/>
          <p:nvPr/>
        </p:nvSpPr>
        <p:spPr>
          <a:xfrm>
            <a:off x="640080" y="4434840"/>
            <a:ext cx="10911535" cy="1965960"/>
          </a:xfrm>
          <a:prstGeom prst="roundRect">
            <a:avLst>
              <a:gd name="adj" fmla="val 9302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14400" y="4434840"/>
            <a:ext cx="10362895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振り返りカードに</a:t>
            </a:r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行（めあてのことばで）</a:t>
            </a:r>
            <a:endParaRPr lang="en-US" sz="3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8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548640" y="1828800"/>
            <a:ext cx="11094415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900" b="1" dirty="0">
                <a:solidFill>
                  <a:srgbClr val="1E6E4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Good job! See you!</a:t>
            </a:r>
            <a:endParaRPr lang="en-US" sz="7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097280"/>
            <a:ext cx="109115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Nice! / Cool!</a:t>
            </a:r>
            <a:endParaRPr lang="en-US" sz="8000" dirty="0"/>
          </a:p>
        </p:txBody>
      </p:sp>
      <p:sp>
        <p:nvSpPr>
          <p:cNvPr id="3" name="Text 1"/>
          <p:cNvSpPr/>
          <p:nvPr/>
        </p:nvSpPr>
        <p:spPr>
          <a:xfrm>
            <a:off x="640080" y="3474720"/>
            <a:ext cx="1091153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いいね！すてきなたからもの</a:t>
            </a:r>
            <a:endParaRPr lang="en-US" sz="4000" dirty="0"/>
          </a:p>
        </p:txBody>
      </p:sp>
      <p:sp>
        <p:nvSpPr>
          <p:cNvPr id="4" name="Shape 2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oundRect">
            <a:avLst>
              <a:gd name="adj" fmla="val 33333"/>
            </a:avLst>
          </a:prstGeom>
          <a:solidFill>
            <a:srgbClr val="2979AE"/>
          </a:solidFill>
          <a:ln w="12700">
            <a:solidFill>
              <a:srgbClr val="2979AE"/>
            </a:solidFill>
            <a:prstDash val="solid"/>
          </a:ln>
        </p:spPr>
      </p:sp>
      <p:sp>
        <p:nvSpPr>
          <p:cNvPr id="5" name="Text 3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u="sng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もどる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097280"/>
            <a:ext cx="109115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Me, too!</a:t>
            </a:r>
            <a:endParaRPr lang="en-US" sz="8000" dirty="0"/>
          </a:p>
        </p:txBody>
      </p:sp>
      <p:sp>
        <p:nvSpPr>
          <p:cNvPr id="3" name="Text 1"/>
          <p:cNvSpPr/>
          <p:nvPr/>
        </p:nvSpPr>
        <p:spPr>
          <a:xfrm>
            <a:off x="640080" y="3474720"/>
            <a:ext cx="1091153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わたしも同じ！</a:t>
            </a:r>
            <a:endParaRPr lang="en-US" sz="4000" dirty="0"/>
          </a:p>
        </p:txBody>
      </p:sp>
      <p:sp>
        <p:nvSpPr>
          <p:cNvPr id="4" name="Shape 2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oundRect">
            <a:avLst>
              <a:gd name="adj" fmla="val 33333"/>
            </a:avLst>
          </a:prstGeom>
          <a:solidFill>
            <a:srgbClr val="2979AE"/>
          </a:solidFill>
          <a:ln w="12700">
            <a:solidFill>
              <a:srgbClr val="2979AE"/>
            </a:solidFill>
            <a:prstDash val="solid"/>
          </a:ln>
        </p:spPr>
      </p:sp>
      <p:sp>
        <p:nvSpPr>
          <p:cNvPr id="5" name="Text 3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u="sng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もどる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097280"/>
            <a:ext cx="109115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What's this?</a:t>
            </a:r>
            <a:endParaRPr lang="en-US" sz="8000" dirty="0"/>
          </a:p>
        </p:txBody>
      </p:sp>
      <p:sp>
        <p:nvSpPr>
          <p:cNvPr id="3" name="Text 1"/>
          <p:cNvSpPr/>
          <p:nvPr/>
        </p:nvSpPr>
        <p:spPr>
          <a:xfrm>
            <a:off x="640080" y="3474720"/>
            <a:ext cx="1091153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それは何？（カードの絵）</a:t>
            </a:r>
            <a:endParaRPr lang="en-US" sz="4000" dirty="0"/>
          </a:p>
        </p:txBody>
      </p:sp>
      <p:sp>
        <p:nvSpPr>
          <p:cNvPr id="4" name="Shape 2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oundRect">
            <a:avLst>
              <a:gd name="adj" fmla="val 33333"/>
            </a:avLst>
          </a:prstGeom>
          <a:solidFill>
            <a:srgbClr val="2979AE"/>
          </a:solidFill>
          <a:ln w="12700">
            <a:solidFill>
              <a:srgbClr val="2979AE"/>
            </a:solidFill>
            <a:prstDash val="solid"/>
          </a:ln>
        </p:spPr>
      </p:sp>
      <p:sp>
        <p:nvSpPr>
          <p:cNvPr id="5" name="Text 3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u="sng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もどる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097280"/>
            <a:ext cx="109115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Why?</a:t>
            </a:r>
            <a:endParaRPr lang="en-US" sz="8000" dirty="0"/>
          </a:p>
        </p:txBody>
      </p:sp>
      <p:sp>
        <p:nvSpPr>
          <p:cNvPr id="3" name="Text 1"/>
          <p:cNvSpPr/>
          <p:nvPr/>
        </p:nvSpPr>
        <p:spPr>
          <a:xfrm>
            <a:off x="640080" y="3474720"/>
            <a:ext cx="1091153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どうしてたからものなの？</a:t>
            </a:r>
            <a:endParaRPr lang="en-US" sz="4000" dirty="0"/>
          </a:p>
        </p:txBody>
      </p:sp>
      <p:sp>
        <p:nvSpPr>
          <p:cNvPr id="4" name="Shape 2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oundRect">
            <a:avLst>
              <a:gd name="adj" fmla="val 33333"/>
            </a:avLst>
          </a:prstGeom>
          <a:solidFill>
            <a:srgbClr val="2979AE"/>
          </a:solidFill>
          <a:ln w="12700">
            <a:solidFill>
              <a:srgbClr val="2979AE"/>
            </a:solidFill>
            <a:prstDash val="solid"/>
          </a:ln>
        </p:spPr>
      </p:sp>
      <p:sp>
        <p:nvSpPr>
          <p:cNvPr id="5" name="Text 3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u="sng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もどる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097280"/>
            <a:ext cx="109115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 like music.</a:t>
            </a:r>
            <a:endParaRPr lang="en-US" sz="8000" dirty="0"/>
          </a:p>
        </p:txBody>
      </p:sp>
      <p:sp>
        <p:nvSpPr>
          <p:cNvPr id="3" name="Text 1"/>
          <p:cNvSpPr/>
          <p:nvPr/>
        </p:nvSpPr>
        <p:spPr>
          <a:xfrm>
            <a:off x="640080" y="3474720"/>
            <a:ext cx="1091153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（</a:t>
            </a:r>
            <a:pPr algn="ctr" indent="0" marL="0">
              <a:buNone/>
            </a:pPr>
            <a:r>
              <a:rPr lang="en-US" sz="4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Why? 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と聞かれたら）</a:t>
            </a:r>
            <a:endParaRPr lang="en-US" sz="4000" dirty="0"/>
          </a:p>
        </p:txBody>
      </p:sp>
      <p:sp>
        <p:nvSpPr>
          <p:cNvPr id="4" name="Shape 2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oundRect">
            <a:avLst>
              <a:gd name="adj" fmla="val 33333"/>
            </a:avLst>
          </a:prstGeom>
          <a:solidFill>
            <a:srgbClr val="2979AE"/>
          </a:solidFill>
          <a:ln w="12700">
            <a:solidFill>
              <a:srgbClr val="2979AE"/>
            </a:solidFill>
            <a:prstDash val="solid"/>
          </a:ln>
        </p:spPr>
      </p:sp>
      <p:sp>
        <p:nvSpPr>
          <p:cNvPr id="5" name="Text 3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u="sng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もどる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097280"/>
            <a:ext cx="109115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Anything else?</a:t>
            </a:r>
            <a:endParaRPr lang="en-US" sz="8000" dirty="0"/>
          </a:p>
        </p:txBody>
      </p:sp>
      <p:sp>
        <p:nvSpPr>
          <p:cNvPr id="3" name="Text 1"/>
          <p:cNvSpPr/>
          <p:nvPr/>
        </p:nvSpPr>
        <p:spPr>
          <a:xfrm>
            <a:off x="640080" y="3474720"/>
            <a:ext cx="1091153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ほかにはある？</a:t>
            </a:r>
            <a:endParaRPr lang="en-US" sz="4000" dirty="0"/>
          </a:p>
        </p:txBody>
      </p:sp>
      <p:sp>
        <p:nvSpPr>
          <p:cNvPr id="4" name="Shape 2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oundRect">
            <a:avLst>
              <a:gd name="adj" fmla="val 33333"/>
            </a:avLst>
          </a:prstGeom>
          <a:solidFill>
            <a:srgbClr val="2979AE"/>
          </a:solidFill>
          <a:ln w="12700">
            <a:solidFill>
              <a:srgbClr val="2979AE"/>
            </a:solidFill>
            <a:prstDash val="solid"/>
          </a:ln>
        </p:spPr>
      </p:sp>
      <p:sp>
        <p:nvSpPr>
          <p:cNvPr id="5" name="Text 3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u="sng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もどる</a:t>
            </a:r>
            <a:endParaRPr lang="en-US" sz="3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097280"/>
            <a:ext cx="109115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How about you?</a:t>
            </a:r>
            <a:endParaRPr lang="en-US" sz="8000" dirty="0"/>
          </a:p>
        </p:txBody>
      </p:sp>
      <p:sp>
        <p:nvSpPr>
          <p:cNvPr id="3" name="Text 1"/>
          <p:cNvSpPr/>
          <p:nvPr/>
        </p:nvSpPr>
        <p:spPr>
          <a:xfrm>
            <a:off x="640080" y="3474720"/>
            <a:ext cx="1091153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質問が思いつかない</a:t>
            </a:r>
            <a:endParaRPr lang="en-US" sz="4000" dirty="0"/>
          </a:p>
        </p:txBody>
      </p:sp>
      <p:sp>
        <p:nvSpPr>
          <p:cNvPr id="4" name="Shape 2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oundRect">
            <a:avLst>
              <a:gd name="adj" fmla="val 33333"/>
            </a:avLst>
          </a:prstGeom>
          <a:solidFill>
            <a:srgbClr val="2979AE"/>
          </a:solidFill>
          <a:ln w="12700">
            <a:solidFill>
              <a:srgbClr val="2979AE"/>
            </a:solidFill>
            <a:prstDash val="solid"/>
          </a:ln>
        </p:spPr>
      </p:sp>
      <p:sp>
        <p:nvSpPr>
          <p:cNvPr id="5" name="Text 3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u="sng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もどる</a:t>
            </a:r>
            <a:endParaRPr lang="en-US" sz="3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097280"/>
            <a:ext cx="109115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3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One more time, please.</a:t>
            </a:r>
            <a:endParaRPr lang="en-US" sz="6300" dirty="0"/>
          </a:p>
        </p:txBody>
      </p:sp>
      <p:sp>
        <p:nvSpPr>
          <p:cNvPr id="3" name="Text 1"/>
          <p:cNvSpPr/>
          <p:nvPr/>
        </p:nvSpPr>
        <p:spPr>
          <a:xfrm>
            <a:off x="640080" y="3474720"/>
            <a:ext cx="1091153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もう一回言って</a:t>
            </a:r>
            <a:endParaRPr lang="en-US" sz="4000" dirty="0"/>
          </a:p>
        </p:txBody>
      </p:sp>
      <p:sp>
        <p:nvSpPr>
          <p:cNvPr id="4" name="Shape 2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oundRect">
            <a:avLst>
              <a:gd name="adj" fmla="val 33333"/>
            </a:avLst>
          </a:prstGeom>
          <a:solidFill>
            <a:srgbClr val="2979AE"/>
          </a:solidFill>
          <a:ln w="12700">
            <a:solidFill>
              <a:srgbClr val="2979AE"/>
            </a:solidFill>
            <a:prstDash val="solid"/>
          </a:ln>
        </p:spPr>
      </p:sp>
      <p:sp>
        <p:nvSpPr>
          <p:cNvPr id="5" name="Text 3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u="sng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もどる</a:t>
            </a:r>
            <a:endParaRPr lang="en-US" sz="3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先生用（この画面はスライドショーでは映りません）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365760" y="54864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6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学年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外国語　</a:t>
            </a:r>
            <a:pPr indent="0" marL="0">
              <a:buNone/>
            </a:pPr>
            <a:r>
              <a:rPr lang="en-US" sz="14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This is me! 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わたしのたからもの　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6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時／全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8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時間　わけの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文——カードで伝え合う①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65760" y="1005840"/>
            <a:ext cx="58521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この時間の流れと▶番号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あいさつ。教科書の歌（デジタル教材）のあとスライド…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先生がたからものの名前だけで話を終える→わけの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文…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ポスターの下の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つ（聞く人のことば）を言う→先生の…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6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めあてを読む。友だちのたからものを笑わない・くらべ…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S7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伝え合い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回目。カードを見せて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人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分→聞く人は質…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S8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9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言えなかったことを日本語で出す（班で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つ選び、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〜…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11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回目（ななめの人と→となりともう一度。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人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分）…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S12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回目より話が続いたかを挙手で確かめる→振り返りカ…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0" y="1005840"/>
            <a:ext cx="53949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準備物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〔活動シート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〕　人数分（第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時のカード）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〔活動シート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の進行台本〕　先生用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部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台本②〕　先生用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部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〔キーフレーズポスター〕　掲示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〔絵カード〕　提示用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部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見取り用の名簿（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〜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班）・教室のタイマー　各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〔振り返りカード〕　人数分（単元を通して同じ紙）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65760" y="4892040"/>
            <a:ext cx="11430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使い方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・スライドショー（発表者ツール）で映す。編集画面のまま映すと、ノート欄が子どもに見える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・活動中は、その活動の画面のままにする（めくらない）。終わりの合図は教室のタイマーで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・補給の英語（▶</a:t>
            </a:r>
            <a:pPr indent="0" marL="0">
              <a:buNone/>
            </a:pPr>
            <a:r>
              <a:rPr lang="en-US" sz="1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S15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22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）は非表示。中間指導の画面の札を押したときだけ出る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</a:t>
            </a:r>
            <a:pPr indent="0" marL="0">
              <a:buNone/>
            </a:pPr>
            <a:r>
              <a:rPr lang="en-US" sz="1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 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の台本は映さない。紙の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ページ目の小枠で読む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6035040"/>
            <a:ext cx="11430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小学校版（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Premium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　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https://eigo-kyozai-lab.com/elementary/shidoan/es6-me#h6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学校・授業での利用は自由です（再配布・販売はご遠慮ください）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教科書の本文・イラスト・歌・音源は入れていない。絵は英語教材ラボのオリジナル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英語教材ラボ 小学校版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me! わたしのたからもの 第6時 45分スライド</dc:title>
  <dc:subject>Premium・https://eigo-kyozai-lab.com/elementary/shidoan</dc:subject>
  <dc:creator>英語教材ラボ 小学校版</dc:creator>
  <cp:lastModifiedBy>英語教材ラボ 小学校版</cp:lastModifiedBy>
  <cp:revision>1</cp:revision>
  <dcterms:created xsi:type="dcterms:W3CDTF">2026-10-11T23:50:31Z</dcterms:created>
  <dcterms:modified xsi:type="dcterms:W3CDTF">2026-10-11T23:50:31Z</dcterms:modified>
</cp:coreProperties>
</file>