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はじめ" id="{6c1625ff-ebdb-ad9a-1bec-e2e1fb1ce56b}">
          <p14:sldIdLst>
            <p14:sldId id="256"/>
          </p14:sldIdLst>
        </p14:section>
        <p14:section name="Small Talk" id="{76513cd4-d6da-036e-3e74-dff236039467}">
          <p14:sldIdLst>
            <p14:sldId id="257"/>
            <p14:sldId id="258"/>
            <p14:sldId id="259"/>
          </p14:sldIdLst>
        </p14:section>
        <p14:section name="ことば" id="{d202afb6-f569-0f4f-8ed7-009216f5f4ef}">
          <p14:sldIdLst>
            <p14:sldId id="260"/>
            <p14:sldId id="261"/>
          </p14:sldIdLst>
        </p14:section>
        <p14:section name="めあて" id="{dbc75337-1fc8-a12f-acab-faed372cdfab}">
          <p14:sldIdLst>
            <p14:sldId id="262"/>
          </p14:sldIdLst>
        </p14:section>
        <p14:section name="活動" id="{5aa951e5-91ca-d0b5-f790-b262f914cf78}">
          <p14:sldIdLst>
            <p14:sldId id="263"/>
            <p14:sldId id="264"/>
            <p14:sldId id="265"/>
            <p14:sldId id="266"/>
            <p14:sldId id="267"/>
          </p14:sldIdLst>
        </p14:section>
        <p14:section name="ふり返り" id="{b5d96423-f62e-4652-68f3-15dc1ecd5ff0}">
          <p14:sldIdLst>
            <p14:sldId id="268"/>
            <p14:sldId id="269"/>
          </p14:sldIdLst>
        </p14:section>
        <p14:section name="先生用" id="{7f11e9ff-8c56-76d4-42c1-7167e4a79732}">
          <p14:sldIdLst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スライドショー（発表者ツール）で映してください。編集画面のまま映すと、このノート欄が子どもに見えます。複製表示ではノートは見えないので、紙の1ページ目で進めてください。使い方は最後の非表示スライドにあります。
【時間】0–5（5分）・全体
【先生のことば】T: Hello, everyone! How are you?（みなさん、こんにちは。）
【操作】歌は、スライドショーを始める前にデジタル教材で済ませる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【時間】5–10（5分）・全体→ペア
【先生のことば】T: I'm good at swimming. Look! I swim every Saturday. ／ T: But I'm not good at music. I can't play the guitar! ／ T: So, I want to play the guitar. That's my goal this year. ／ T: How about you? What are you good at? Pair talk!（子：I'm good at soccer. I want to play soccer every day.）
【操作】台本は画面に出さない（紙の1ページ目の小枠で読む）。単元ページのモデル音声は、前の日に耳で練習する用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【時間】10–15（5分）・全体
【先生のことば】T 読み上げ: I want to ___.　①play soccer ②play the piano ③swim fast ④draw pictures
【画面に語を出していない（絵だけ）。先生が言う語】soccer, baseball, basketball, swimming, music, dogs, playing the piano, drawing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【時間】15–17（2分）・全体
【先生のことば】T（日本語でよい）: 今日から、5の目は「やってみたいこと」です。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【時間】17–28（11分）・3〜4人班
【先生のことば】T: Roll the dice. Make one sentence!（サイコロを振って、1文言おう。）
【削るとき】サイコロトーク（17–28）は8分で切る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【時間】17–28（つづき）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【時間】17–28（つづき）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【時間】28–37（9分）・ひとり
【先生のことば】T（日本語でよい）: ' は文字の右上に小さく。文のおわりはピリオド。
【削るとき】かきかたワーク①は1（なぞる）だけにして、2・3は朝の時間へ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【時間】28–37（つづき）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【時間】37–45（8分）・全体→ひとり
【先生のことば】T（日本語でよい）: やってみたいことも言えたかな。 ／ T: Good job! See you!（よくがんばりました。）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この非表示スライドは先生用です。印刷するときは「非表示スライドを印刷する」を選んでください。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2-1.png"/><Relationship Id="rId5" Type="http://schemas.openxmlformats.org/officeDocument/2006/relationships/image" Target="../media/image-2-3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きょうの流れ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31520" y="1143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143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0–5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017520" y="1143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731520" y="20574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0574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5–10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3017520" y="20574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4000" dirty="0"/>
          </a:p>
        </p:txBody>
      </p:sp>
      <p:sp>
        <p:nvSpPr>
          <p:cNvPr id="9" name="Shape 7"/>
          <p:cNvSpPr/>
          <p:nvPr/>
        </p:nvSpPr>
        <p:spPr>
          <a:xfrm>
            <a:off x="731520" y="29718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9718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10–15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017520" y="29718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4000" dirty="0"/>
          </a:p>
        </p:txBody>
      </p:sp>
      <p:sp>
        <p:nvSpPr>
          <p:cNvPr id="12" name="Shape 10"/>
          <p:cNvSpPr/>
          <p:nvPr/>
        </p:nvSpPr>
        <p:spPr>
          <a:xfrm>
            <a:off x="731520" y="38862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8862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15–17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3017520" y="38862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4000" dirty="0"/>
          </a:p>
        </p:txBody>
      </p:sp>
      <p:sp>
        <p:nvSpPr>
          <p:cNvPr id="15" name="Shape 13"/>
          <p:cNvSpPr/>
          <p:nvPr/>
        </p:nvSpPr>
        <p:spPr>
          <a:xfrm>
            <a:off x="731520" y="48006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48006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17–37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3017520" y="48006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4000" dirty="0"/>
          </a:p>
        </p:txBody>
      </p:sp>
      <p:sp>
        <p:nvSpPr>
          <p:cNvPr id="18" name="Shape 16"/>
          <p:cNvSpPr/>
          <p:nvPr/>
        </p:nvSpPr>
        <p:spPr>
          <a:xfrm>
            <a:off x="731520" y="5715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715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37–45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3017520" y="5715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449928" y="868680"/>
            <a:ext cx="3291840" cy="731520"/>
          </a:xfrm>
          <a:prstGeom prst="roundRect">
            <a:avLst>
              <a:gd name="adj" fmla="val 375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449928" y="8686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3200" dirty="0"/>
          </a:p>
        </p:txBody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3848" y="2148840"/>
            <a:ext cx="2743200" cy="2743200"/>
          </a:xfrm>
          <a:prstGeom prst="rect">
            <a:avLst/>
          </a:prstGeom>
        </p:spPr>
      </p:pic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248" y="2148840"/>
            <a:ext cx="2743200" cy="2743200"/>
          </a:xfrm>
          <a:prstGeom prst="rect">
            <a:avLst/>
          </a:prstGeom>
        </p:spPr>
      </p:pic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648" y="214884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50876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Talk with your partner.</a:t>
            </a:r>
            <a:endParaRPr lang="en-US" sz="6000" dirty="0"/>
          </a:p>
        </p:txBody>
      </p:sp>
      <p:sp>
        <p:nvSpPr>
          <p:cNvPr id="17" name="Shape 15"/>
          <p:cNvSpPr/>
          <p:nvPr/>
        </p:nvSpPr>
        <p:spPr>
          <a:xfrm>
            <a:off x="4541368" y="3520440"/>
            <a:ext cx="3108960" cy="1371600"/>
          </a:xfrm>
          <a:prstGeom prst="roundRect">
            <a:avLst>
              <a:gd name="adj" fmla="val 13333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41368" y="3520440"/>
            <a:ext cx="3108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6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I'm good at .... I want to ....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とくいなことと、やってみたいこと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822960"/>
            <a:ext cx="2590724" cy="2590724"/>
          </a:xfrm>
          <a:prstGeom prst="rect">
            <a:avLst/>
          </a:prstGeom>
        </p:spPr>
      </p:pic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964" y="822960"/>
            <a:ext cx="2590724" cy="2590724"/>
          </a:xfrm>
          <a:prstGeom prst="rect">
            <a:avLst/>
          </a:prstGeom>
        </p:spPr>
      </p:pic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008" y="822960"/>
            <a:ext cx="2590724" cy="2590724"/>
          </a:xfrm>
          <a:prstGeom prst="rect">
            <a:avLst/>
          </a:prstGeom>
        </p:spPr>
      </p:pic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051" y="822960"/>
            <a:ext cx="2590724" cy="2590724"/>
          </a:xfrm>
          <a:prstGeom prst="rect">
            <a:avLst/>
          </a:prstGeom>
        </p:spPr>
      </p:pic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3680460"/>
            <a:ext cx="2590724" cy="2590724"/>
          </a:xfrm>
          <a:prstGeom prst="rect">
            <a:avLst/>
          </a:prstGeom>
        </p:spPr>
      </p:pic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7964" y="3680460"/>
            <a:ext cx="2590724" cy="2590724"/>
          </a:xfrm>
          <a:prstGeom prst="rect">
            <a:avLst/>
          </a:prstGeom>
        </p:spPr>
      </p:pic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3008" y="3680460"/>
            <a:ext cx="2590724" cy="2590724"/>
          </a:xfrm>
          <a:prstGeom prst="rect">
            <a:avLst/>
          </a:prstGeom>
        </p:spPr>
      </p:pic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8051" y="3680460"/>
            <a:ext cx="2590724" cy="25907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 want to play the guitar.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やってみたいこと（今年の目標）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2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1051560"/>
            <a:ext cx="11277295" cy="52578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50800">
            <a:solidFill>
              <a:srgbClr val="1E6E4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" y="128016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12801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22960" y="2148840"/>
            <a:ext cx="10545775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やってみたいことも</a:t>
            </a:r>
            <a:endParaRPr lang="en-US" sz="5900" dirty="0"/>
          </a:p>
          <a:p>
            <a:pPr indent="0" marL="0">
              <a:buNone/>
            </a:pPr>
            <a:r>
              <a:rPr lang="ja-JP" altLang="en-US" sz="5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入れて、</a:t>
            </a:r>
            <a:endParaRPr lang="en-US" sz="5900" dirty="0"/>
          </a:p>
          <a:p>
            <a:pPr indent="0" marL="0">
              <a:buNone/>
            </a:pPr>
            <a:r>
              <a:rPr lang="ja-JP" altLang="en-US" sz="5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サイコロトークを</a:t>
            </a:r>
            <a:endParaRPr lang="en-US" sz="5900" dirty="0"/>
          </a:p>
          <a:p>
            <a:pPr indent="0" marL="0">
              <a:buNone/>
            </a:pPr>
            <a:r>
              <a:rPr lang="ja-JP" altLang="en-US" sz="5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続けよう</a:t>
            </a:r>
            <a:endParaRPr lang="en-US" sz="5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11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91440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914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1417320" y="82296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Roll the dice.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1417320" y="199659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29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サイコロを振る</a:t>
            </a:r>
            <a:endParaRPr lang="en-US" sz="2900" dirty="0"/>
          </a:p>
          <a:p>
            <a:pPr indent="0" marL="0">
              <a:buNone/>
            </a:pPr>
            <a:r>
              <a:rPr lang="ja-JP" altLang="en-US" sz="29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（サイコロがなければ</a:t>
            </a:r>
            <a:pPr indent="0" marL="0">
              <a:buNone/>
            </a:pPr>
            <a:r>
              <a:rPr lang="ja-JP" altLang="en-US" sz="29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29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〜</a:t>
            </a:r>
            <a:pPr indent="0" marL="0">
              <a:buNone/>
            </a:pPr>
            <a:r>
              <a:rPr lang="ja-JP" altLang="en-US" sz="29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6</a:t>
            </a:r>
            <a:pPr indent="0" marL="0">
              <a:buNone/>
            </a:pPr>
            <a:r>
              <a:rPr lang="ja-JP" altLang="en-US" sz="29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の番号カードを引く）</a:t>
            </a:r>
            <a:endParaRPr lang="en-US" sz="2900" dirty="0"/>
          </a:p>
        </p:txBody>
      </p:sp>
      <p:sp>
        <p:nvSpPr>
          <p:cNvPr id="20" name="Shape 18"/>
          <p:cNvSpPr/>
          <p:nvPr/>
        </p:nvSpPr>
        <p:spPr>
          <a:xfrm>
            <a:off x="457200" y="3817620"/>
            <a:ext cx="731520" cy="731520"/>
          </a:xfrm>
          <a:prstGeom prst="ellipse">
            <a:avLst/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8176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1417320" y="3726180"/>
            <a:ext cx="10362895" cy="1103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Look at the number. Make one sentence!</a:t>
            </a:r>
            <a:endParaRPr lang="en-US" sz="3400" dirty="0"/>
          </a:p>
        </p:txBody>
      </p:sp>
      <p:sp>
        <p:nvSpPr>
          <p:cNvPr id="23" name="Text 21"/>
          <p:cNvSpPr/>
          <p:nvPr/>
        </p:nvSpPr>
        <p:spPr>
          <a:xfrm>
            <a:off x="1417320" y="4899812"/>
            <a:ext cx="10362895" cy="1625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出た目のお題で、自分のことを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文言う</a:t>
            </a:r>
            <a:endParaRPr lang="en-US" sz="3200" dirty="0"/>
          </a:p>
          <a:p>
            <a:pPr indent="0" marL="0">
              <a:buNone/>
            </a:pPr>
            <a:r>
              <a:rPr lang="ja-JP" altLang="en-US" sz="32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（下の表のお手本を自分のことにかえる）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11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Number 5: I want to ....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の目は、やってみたいこと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11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731520" y="777240"/>
            <a:ext cx="10728655" cy="57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②だれかが言ったら、必ずあいづちか</a:t>
            </a:r>
            <a:endParaRPr lang="en-US" sz="3600" dirty="0"/>
          </a:p>
          <a:p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質問を返す——返すまでが</a:t>
            </a:r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ターン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9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69164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My treasure is my book.</a:t>
            </a:r>
            <a:endParaRPr lang="en-US" sz="6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9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69164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I'm good at swimming.</a:t>
            </a:r>
            <a:endParaRPr lang="en-US" sz="6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640080" y="96012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96012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640080" y="1783080"/>
            <a:ext cx="1091153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2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やってみたいことも入れて、</a:t>
            </a:r>
            <a:endParaRPr lang="en-US" sz="5200" dirty="0"/>
          </a:p>
          <a:p>
            <a:pPr indent="0" marL="0">
              <a:buNone/>
            </a:pPr>
            <a:r>
              <a:rPr lang="ja-JP" altLang="en-US" sz="52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サイコロトークを続けよう</a:t>
            </a:r>
            <a:endParaRPr lang="en-US" sz="5200" dirty="0"/>
          </a:p>
        </p:txBody>
      </p:sp>
      <p:sp>
        <p:nvSpPr>
          <p:cNvPr id="19" name="Shape 17"/>
          <p:cNvSpPr/>
          <p:nvPr/>
        </p:nvSpPr>
        <p:spPr>
          <a:xfrm>
            <a:off x="640080" y="4434840"/>
            <a:ext cx="10911535" cy="1965960"/>
          </a:xfrm>
          <a:prstGeom prst="roundRect">
            <a:avLst>
              <a:gd name="adj" fmla="val 9302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4434840"/>
            <a:ext cx="1036289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振り返りカードに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行（めあてのことばで）</a:t>
            </a:r>
            <a:endParaRPr lang="en-US" sz="3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82880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9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 See you!</a:t>
            </a:r>
            <a:endParaRPr lang="en-US" sz="7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先生用（この画面はスライドショーでは映りません）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365760" y="54864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6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学年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外国語　</a:t>
            </a:r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This is me!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わたしのたからもの　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時／全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8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時間　サイコロトーク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周目——やってみたいこと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1005840"/>
            <a:ext cx="5852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この時間の流れと▶番号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あいさつ。教科書の歌（デジタル教材）。終わったらス…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先生の得意なこと・やってみたいことの話を聞く→ペア…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 want to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～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.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の言い方を、絵カードを見…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めあてを読む。今日から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の目は「やってみたいこと」。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S7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サイコロトーク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周目（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分）。同じ目が出たら、前…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かきかたワーク①：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My treasure is m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12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振り返りカードの毎時間の欄に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行。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0" y="1005840"/>
            <a:ext cx="53949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準備物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台本①〕　先生用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〕　人数分（第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時のもの）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サイコロ（なければ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〜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の番号カード）　班に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個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〔かきかたワーク①〕　人数分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〔絵カード〕　提示用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部＋班数分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〔キーフレーズポスター〕　掲示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〔振り返りカード〕　人数分（単元を通して同じ紙）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65760" y="4892040"/>
            <a:ext cx="11430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使い方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・スライドショー（発表者ツール）で映す。編集画面のまま映すと、ノート欄が子どもに見える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・活動中は、その活動の画面のままにする（めくらない）。終わりの合図は教室のタイマーで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</a:t>
            </a:r>
            <a:pPr indent="0" marL="0">
              <a:buNone/>
            </a:pPr>
            <a:r>
              <a:rPr lang="en-US" sz="1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 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の台本は映さない。紙の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ページ目の小枠で読む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6035040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小学校版（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Premium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　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https://eigo-kyozai-lab.com/elementary/shidoan/es6-me#h4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学校・授業での利用は自由です（再配布・販売はご遠慮ください）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教科書の本文・イラスト・歌・音源は入れていない。絵は英語教材ラボのオリジナル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英語教材ラボ 小学校版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me! わたしのたからもの 第4時 45分スライド</dc:title>
  <dc:subject>Premium・https://eigo-kyozai-lab.com/elementary/shidoan</dc:subject>
  <dc:creator>英語教材ラボ 小学校版</dc:creator>
  <cp:lastModifiedBy>英語教材ラボ 小学校版</cp:lastModifiedBy>
  <cp:revision>1</cp:revision>
  <dcterms:created xsi:type="dcterms:W3CDTF">2026-10-11T23:50:31Z</dcterms:created>
  <dcterms:modified xsi:type="dcterms:W3CDTF">2026-10-11T23:50:31Z</dcterms:modified>
</cp:coreProperties>
</file>