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a2e9662b-75ff-30f5-6447-8e1bda890184}">
          <p14:sldIdLst>
            <p14:sldId id="256"/>
          </p14:sldIdLst>
        </p14:section>
        <p14:section name="Small Talk" id="{1a393fa5-ad05-359f-4330-3cbd6e1b23a9}">
          <p14:sldIdLst>
            <p14:sldId id="257"/>
            <p14:sldId id="258"/>
            <p14:sldId id="259"/>
          </p14:sldIdLst>
        </p14:section>
        <p14:section name="ことば" id="{7e285f7e-7b23-0218-ea84-e57585de31ac}">
          <p14:sldIdLst>
            <p14:sldId id="260"/>
            <p14:sldId id="261"/>
          </p14:sldIdLst>
        </p14:section>
        <p14:section name="めあて" id="{1fe16ae8-c35d-6c86-0b2d-01b30ea099d5}">
          <p14:sldIdLst>
            <p14:sldId id="262"/>
          </p14:sldIdLst>
        </p14:section>
        <p14:section name="活動" id="{e5e43c65-f9e9-8e41-8435-6b6043f57f4a}">
          <p14:sldIdLst>
            <p14:sldId id="263"/>
            <p14:sldId id="264"/>
            <p14:sldId id="265"/>
            <p14:sldId id="266"/>
            <p14:sldId id="267"/>
          </p14:sldIdLst>
        </p14:section>
        <p14:section name="ふり返り" id="{7c13bca6-e6ca-8c4d-36d7-fdb90757f0da}">
          <p14:sldIdLst>
            <p14:sldId id="268"/>
            <p14:sldId id="269"/>
          </p14:sldIdLst>
        </p14:section>
        <p14:section name="先生用" id="{d498cc32-43ba-8b54-448a-e8cc01a33bb2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【時間】5–10（5分）・全体→ペア
【先生のことば】T: Hello! Look at this. This is my treasure! ／ T: My treasure is this old glove. It's twenty years old! ／ T: I like baseball. I play every Sunday. ／ T: How about you? What's your treasure? Pair talk!（子：My treasure is my bicycle. / My treasure is my dog.）
【操作】台本は画面に出さない（紙の1ページ目の小枠で読む）。単元ページのモデル音声は、前の日に耳で練習する用
【削るとき】Small Talk のペアは1回で終える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【時間】10–15（5分）・全体
【先生のことば】T 読み上げ: I like ___.　①soccer ②music ③dogs ／ T 読み上げ: I'm good at ___.　①swimming ②drawing ／ T 読み上げ: My treasure is my ___.　①bicycle ②book
【画面に語を出していない（絵だけ）。先生が言う語】soccer, baseball, basketball, swimming, music, dogs, playing the piano, drawing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
【画面に語を出していない（絵だけ）。先生が言う語】bicycle, book, glove, guitar, sneakers, stuffed animal, medal, photo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上手さより、全部の型を1回ずつ言えたら大成功。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【時間】17–21（4分）・全体
【先生のことば】T: Roll the dice. Make one sentence!（サイコロを振って、1文言おう。）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【時間】17–21（つづき）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【時間】21–33（12分）・3〜4人班
【先生のことば】T: Talk in your group.（班で、サイコロトーク。）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【時間】21–33（つづき）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【時間】33–37（4分）・全体
【先生のことば】T（日本語でよい）: 言いにくかったのはどれ？ みんなでもう一度。 ／ T 読み上げ: I'm from ___.　①Midori Town ②Sakura Elementary School
【削るとき】全体の言い直し（33–37）は飛ばし、振り返りへ（次は ▶S13）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どの型が言えたかな。 ／ T: Good job! See you!（よくがんばりました。）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2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2-1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449928" y="868680"/>
            <a:ext cx="3291840" cy="731520"/>
          </a:xfrm>
          <a:prstGeom prst="roundRect">
            <a:avLst>
              <a:gd name="adj" fmla="val 375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49928" y="8686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3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4048" y="2148840"/>
            <a:ext cx="2743200" cy="2743200"/>
          </a:xfrm>
          <a:prstGeom prst="rect">
            <a:avLst/>
          </a:prstGeom>
        </p:spPr>
      </p:pic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448" y="214884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50876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Talk with your partner.</a:t>
            </a:r>
            <a:endParaRPr lang="en-US" sz="6000" dirty="0"/>
          </a:p>
        </p:txBody>
      </p:sp>
      <p:sp>
        <p:nvSpPr>
          <p:cNvPr id="17" name="Shape 15"/>
          <p:cNvSpPr/>
          <p:nvPr/>
        </p:nvSpPr>
        <p:spPr>
          <a:xfrm>
            <a:off x="4541368" y="3520440"/>
            <a:ext cx="3108960" cy="1371600"/>
          </a:xfrm>
          <a:prstGeom prst="roundRect">
            <a:avLst>
              <a:gd name="adj" fmla="val 1333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41368" y="352044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6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.... I like ....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たからものと、すきなこと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822960"/>
            <a:ext cx="2590724" cy="2590724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822960"/>
            <a:ext cx="2590724" cy="2590724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822960"/>
            <a:ext cx="2590724" cy="2590724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822960"/>
            <a:ext cx="2590724" cy="2590724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680460"/>
            <a:ext cx="2590724" cy="2590724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680460"/>
            <a:ext cx="2590724" cy="2590724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680460"/>
            <a:ext cx="2590724" cy="2590724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68046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822960"/>
            <a:ext cx="2590724" cy="2590724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822960"/>
            <a:ext cx="2590724" cy="2590724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822960"/>
            <a:ext cx="2590724" cy="2590724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822960"/>
            <a:ext cx="2590724" cy="2590724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680460"/>
            <a:ext cx="2590724" cy="2590724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680460"/>
            <a:ext cx="2590724" cy="2590724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680460"/>
            <a:ext cx="2590724" cy="2590724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68046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サイコロのお題で、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自分のことを</a:t>
            </a:r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文ずつ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言おう</a:t>
            </a:r>
            <a:endParaRPr lang="en-US" sz="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Roll the dice.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199659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サイコロを振る</a:t>
            </a:r>
            <a:endParaRPr lang="en-US" sz="2900" dirty="0"/>
          </a:p>
          <a:p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（サイコロがなければ</a:t>
            </a:r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の番号カードを引く）</a:t>
            </a:r>
            <a:endParaRPr lang="en-US" sz="2900" dirty="0"/>
          </a:p>
        </p:txBody>
      </p:sp>
      <p:sp>
        <p:nvSpPr>
          <p:cNvPr id="20" name="Shape 18"/>
          <p:cNvSpPr/>
          <p:nvPr/>
        </p:nvSpPr>
        <p:spPr>
          <a:xfrm>
            <a:off x="457200" y="381762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176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417320" y="372618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Look at the number. Make one sentence!</a:t>
            </a:r>
            <a:endParaRPr lang="en-US" sz="3400" dirty="0"/>
          </a:p>
        </p:txBody>
      </p:sp>
      <p:sp>
        <p:nvSpPr>
          <p:cNvPr id="23" name="Text 21"/>
          <p:cNvSpPr/>
          <p:nvPr/>
        </p:nvSpPr>
        <p:spPr>
          <a:xfrm>
            <a:off x="1417320" y="489981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出た目のお題で、自分のことを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文言う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（下の表のお手本を自分のことにかえる）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Group: Nice! / Me, too! / Why?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199659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グループのみんなは、あいづちか質問を</a:t>
            </a:r>
            <a:pPr indent="0" marL="0">
              <a:buNone/>
            </a:pPr>
            <a:r>
              <a:rPr lang="ja-JP" altLang="en-US" sz="3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つ返す</a:t>
            </a:r>
            <a:endParaRPr lang="en-US" sz="3000" dirty="0"/>
          </a:p>
        </p:txBody>
      </p:sp>
      <p:sp>
        <p:nvSpPr>
          <p:cNvPr id="20" name="Shape 18"/>
          <p:cNvSpPr/>
          <p:nvPr/>
        </p:nvSpPr>
        <p:spPr>
          <a:xfrm>
            <a:off x="457200" y="381762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176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417320" y="372618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Check the box.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1417320" y="489981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言えたらその行のマスに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つチェック。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同じ目が出たら、前とはちがう内容にする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3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Roll the dice. Make one sentence!</a:t>
            </a:r>
            <a:endParaRPr lang="en-US" sz="43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パスは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回まで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731520" y="777240"/>
            <a:ext cx="10728655" cy="57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②だれかが言ったら、必ずあいづちか</a:t>
            </a:r>
            <a:endParaRPr lang="en-US" sz="3600" dirty="0"/>
          </a:p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質問を返す——返すまでが</a:t>
            </a:r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ターン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I'm from Midori Town.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町か学校の名前でよい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サイコロのお題で、</a:t>
            </a:r>
            <a:endParaRPr lang="en-US" sz="5400" dirty="0"/>
          </a:p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自分のことを</a:t>
            </a:r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文ずつ言おう</a:t>
            </a:r>
            <a:endParaRPr lang="en-US" sz="54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This is me!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わたしのたからもの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サイコロトーク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周目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あいさつ。教科書の歌（デジタル教材）。終わったらス…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先生のたからもの（古いグローブ）の話を聞く→ペアで…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絵カード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枚を、先生のあとについて文で言う（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めあてを読む。サイコロの目のお題で、自分のことを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サイコロトークのやり方を聞く（あいづちか質問を返す…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9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サイコロトーク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周目（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分）。言えたら行にチェッ…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言いにくかった型を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つ選んで、全員で言い直す（たと…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振り返りカードの毎時間の欄に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行。活動シート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は第…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台本①〕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〔絵カード〕　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部＋班数分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人数分（第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周目でも使う）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サイコロ（なければ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の番号カード）　班に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個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掲示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</a:t>
            </a:r>
            <a:pPr indent="0" marL="0">
              <a:buNone/>
            </a:pPr>
            <a:r>
              <a:rPr lang="en-US" sz="1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の台本は映さない。紙の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ページ目の小枠で読む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https://eigo-kyozai-lab.com/elementary/shidoan/es6-me#h2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me! わたしのたからもの 第2時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2026-10-11T23:50:30Z</dcterms:created>
  <dcterms:modified xsi:type="dcterms:W3CDTF">2026-10-11T23:50:30Z</dcterms:modified>
</cp:coreProperties>
</file>