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活動シート（es6-me-act3）の投影版。ねらい: 伝え合い②で聞いた3人から「へえ、そうなんだ」と思った1人をえらび、その人が言った「わけの1文」を書きとめる。集めるのは、たからものの名前ではなく、そのわけ。　紙の表・カード・記入欄は活動シートを使う（この画面は進め方だけ）。英語の指示は先生が画面を指しながら言い、子どもは動きで返す。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先生へ: 拡大した1枚を黒板に貼り、先生が「わけの1文」のわくに1つ書いて見せてから配る。「どこに書くの」で止まる子が減る ／ ◎黒板にはるのは「わけ」だけで、たからものの名前ははらない。持ち物が黒板に横にならぶと、ねだんの高い低いがそのまま見えてしまう——単元計画の第7時を「クラスのたからもの発表」から書きかえたのはこのため ／ ならんだ文は先生が声に出して読む。I like soccer. が5枚あったら「このクラス、サッカーだらけだね」と返す——持ち物ではなく、クラスの好みが見える1枚になる ／ ◎この紙は評価に使わない。第8時の下ごしらえ——☆の1行が書けていれば、Why? に返すことばを1つ持ってテストに行ける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「Listen and write. What's the treasure? Why?」をゆっくり2回。言いながら動きを見せる（指さす・取る・立つなど）。子どもへの日本語: 3人ぶん、たからものと「わけ」を書く（日本語や絵でOK）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「Which one? Put a star.」をゆっくり2回。言いながら動きを見せる（指さす・取る・立つなど）。子どもへの日本語: いちばん「へえ」と思った1人に☆を1つ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「Write the words in English.」をゆっくり2回。言いながら動きを見せる（指さす・取る・立つなど）。子どもへの日本語: ☆の人が言った「わけの1文」を、下の1行に英語で書く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「One sentence from each group. Put it on the board.」をゆっくり2回。言いながら動きを見せる（指さす・取る・立つなど）。子どもへの日本語: 班で1つえらんで黒板にはる（同じ文が重なってもOK）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「This is our class!」をゆっくり2回。言いながら動きを見せる（指さす・取る・立つなど）。子どもへの日本語: 黒板にならんだ文を書きうつして、クラスの1枚を仕上げる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ルールは活動の前に1回だけ。守れたら、終わってから「ルールを守れたね」と1つほめる。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早く終わった組・2回目にだけ出す。全員に同時に出すと、最初のルールが崩れる。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締め。ふりかえりカードの1行は、この画面のまま書かせてよい（言えた英語を1つ）。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6E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449928" y="960120"/>
            <a:ext cx="3291840" cy="512064"/>
          </a:xfrm>
          <a:prstGeom prst="roundRect">
            <a:avLst>
              <a:gd name="adj" fmla="val 50000"/>
            </a:avLst>
          </a:prstGeom>
          <a:solidFill>
            <a:srgbClr val="175A38"/>
          </a:solidFill>
          <a:ln/>
        </p:spPr>
      </p:sp>
      <p:sp>
        <p:nvSpPr>
          <p:cNvPr id="3" name="Text 1"/>
          <p:cNvSpPr/>
          <p:nvPr/>
        </p:nvSpPr>
        <p:spPr>
          <a:xfrm>
            <a:off x="4449928" y="960120"/>
            <a:ext cx="32918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きょうの</a:t>
            </a:r>
            <a:pPr algn="ctr" indent="0" marL="0">
              <a:buNone/>
            </a:pPr>
            <a:r>
              <a:rPr lang="en-US" sz="18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8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1691640"/>
            <a:ext cx="10728655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クラスの「わけ」あつめ（第</a:t>
            </a:r>
            <a:pPr algn="ctr"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7</a:t>
            </a:r>
            <a:pPr algn="ctr"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時）</a:t>
            </a:r>
            <a:endParaRPr lang="en-US" sz="4200" dirty="0"/>
          </a:p>
        </p:txBody>
      </p:sp>
      <p:sp>
        <p:nvSpPr>
          <p:cNvPr id="5" name="Text 3"/>
          <p:cNvSpPr/>
          <p:nvPr/>
        </p:nvSpPr>
        <p:spPr>
          <a:xfrm>
            <a:off x="914400" y="3383280"/>
            <a:ext cx="103628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聞くこと・話すこと［やり取り］｜</a:t>
            </a:r>
            <a:pPr algn="ctr" indent="0" marL="0">
              <a:buNone/>
            </a:pPr>
            <a:r>
              <a:rPr lang="en-US" sz="19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algn="ctr" indent="0" marL="0">
              <a:buNone/>
            </a:pPr>
            <a:r>
              <a:rPr lang="en-US" sz="19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人</a:t>
            </a:r>
            <a:pPr algn="ctr" indent="0" marL="0">
              <a:buNone/>
            </a:pPr>
            <a:r>
              <a:rPr lang="en-US" sz="19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algn="ctr" indent="0" marL="0">
              <a:buNone/>
            </a:pPr>
            <a:r>
              <a:rPr lang="en-US" sz="19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枚→クラスで</a:t>
            </a:r>
            <a:pPr algn="ctr" indent="0" marL="0">
              <a:buNone/>
            </a:pPr>
            <a:r>
              <a:rPr lang="en-US" sz="19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algn="ctr" indent="0" marL="0">
              <a:buNone/>
            </a:pPr>
            <a:r>
              <a:rPr lang="en-US" sz="19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枚｜第</a:t>
            </a:r>
            <a:pPr algn="ctr" indent="0" marL="0">
              <a:buNone/>
            </a:pPr>
            <a:r>
              <a:rPr lang="en-US" sz="19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7</a:t>
            </a:r>
            <a:pPr algn="ctr" indent="0" marL="0">
              <a:buNone/>
            </a:pPr>
            <a:r>
              <a:rPr lang="en-US" sz="19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時</a:t>
            </a:r>
            <a:pPr algn="ctr" indent="0" marL="0">
              <a:buNone/>
            </a:pPr>
            <a:r>
              <a:rPr lang="en-US" sz="19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15</a:t>
            </a:r>
            <a:pPr algn="ctr" indent="0" marL="0">
              <a:buNone/>
            </a:pPr>
            <a:r>
              <a:rPr lang="en-US" sz="19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分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914400" y="3977640"/>
            <a:ext cx="1036289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自己紹介・宝物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2712568" y="4800600"/>
            <a:ext cx="6766560" cy="603504"/>
          </a:xfrm>
          <a:prstGeom prst="roundRect">
            <a:avLst>
              <a:gd name="adj" fmla="val 50000"/>
            </a:avLst>
          </a:prstGeom>
          <a:solidFill>
            <a:srgbClr val="175A38"/>
          </a:solidFill>
          <a:ln/>
        </p:spPr>
      </p:sp>
      <p:sp>
        <p:nvSpPr>
          <p:cNvPr id="8" name="Text 6"/>
          <p:cNvSpPr/>
          <p:nvPr/>
        </p:nvSpPr>
        <p:spPr>
          <a:xfrm>
            <a:off x="2712568" y="4800600"/>
            <a:ext cx="67665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やり方を</a:t>
            </a:r>
            <a:pPr algn="ctr" indent="0" marL="0">
              <a:buNone/>
            </a:pPr>
            <a:r>
              <a:rPr lang="en-US" sz="16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6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見て、英語で</a:t>
            </a:r>
            <a:pPr algn="ctr" indent="0" marL="0">
              <a:buNone/>
            </a:pPr>
            <a:r>
              <a:rPr lang="en-US" sz="16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6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やってみよう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6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6 Unit 1 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926080" cy="548640"/>
          </a:xfrm>
          <a:prstGeom prst="roundRect">
            <a:avLst>
              <a:gd name="adj" fmla="val 50000"/>
            </a:avLst>
          </a:prstGeom>
          <a:solidFill>
            <a:srgbClr val="FDF3DA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やり方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931920" y="384048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この順番で進めるよ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822960" y="1188720"/>
            <a:ext cx="10545775" cy="877824"/>
          </a:xfrm>
          <a:prstGeom prst="roundRect">
            <a:avLst>
              <a:gd name="adj" fmla="val 14583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05840" y="1344168"/>
            <a:ext cx="566928" cy="56692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7" name="Text 5"/>
          <p:cNvSpPr/>
          <p:nvPr/>
        </p:nvSpPr>
        <p:spPr>
          <a:xfrm>
            <a:off x="1005840" y="134416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828800" y="1243584"/>
            <a:ext cx="9265615" cy="456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Listen and write. What's the treasure? Why?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1828800" y="1671523"/>
            <a:ext cx="9265615" cy="3511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人ぶん、たからものと「わけ」を書く（日本語や絵で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OK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）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22960" y="2176272"/>
            <a:ext cx="10545775" cy="877824"/>
          </a:xfrm>
          <a:prstGeom prst="roundRect">
            <a:avLst>
              <a:gd name="adj" fmla="val 14583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05840" y="2331720"/>
            <a:ext cx="566928" cy="56692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2" name="Text 10"/>
          <p:cNvSpPr/>
          <p:nvPr/>
        </p:nvSpPr>
        <p:spPr>
          <a:xfrm>
            <a:off x="1005840" y="23317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2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828800" y="2231136"/>
            <a:ext cx="9265615" cy="456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Which one? Put a star.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1828800" y="2659075"/>
            <a:ext cx="9265615" cy="3511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いちばん「へえ」と思った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人に☆を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つ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822960" y="3163824"/>
            <a:ext cx="10545775" cy="877824"/>
          </a:xfrm>
          <a:prstGeom prst="roundRect">
            <a:avLst>
              <a:gd name="adj" fmla="val 14583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005840" y="3319272"/>
            <a:ext cx="566928" cy="56692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7" name="Text 15"/>
          <p:cNvSpPr/>
          <p:nvPr/>
        </p:nvSpPr>
        <p:spPr>
          <a:xfrm>
            <a:off x="1005840" y="331927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3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1828800" y="3218688"/>
            <a:ext cx="9265615" cy="456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Write the words in English.</a:t>
            </a:r>
            <a:endParaRPr lang="en-US" sz="2400" dirty="0"/>
          </a:p>
        </p:txBody>
      </p:sp>
      <p:sp>
        <p:nvSpPr>
          <p:cNvPr id="19" name="Text 17"/>
          <p:cNvSpPr/>
          <p:nvPr/>
        </p:nvSpPr>
        <p:spPr>
          <a:xfrm>
            <a:off x="1828800" y="3646627"/>
            <a:ext cx="9265615" cy="3511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☆の人が言った「わけの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文」を、下の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行に英語で書く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822960" y="4151376"/>
            <a:ext cx="10545775" cy="877824"/>
          </a:xfrm>
          <a:prstGeom prst="roundRect">
            <a:avLst>
              <a:gd name="adj" fmla="val 14583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005840" y="4306824"/>
            <a:ext cx="566928" cy="56692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22" name="Text 20"/>
          <p:cNvSpPr/>
          <p:nvPr/>
        </p:nvSpPr>
        <p:spPr>
          <a:xfrm>
            <a:off x="1005840" y="430682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4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1828800" y="4206240"/>
            <a:ext cx="9265615" cy="456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One sentence from each group. Put it on the board.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1828800" y="4634179"/>
            <a:ext cx="9265615" cy="3511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班で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つえらんで黒板にはる（同じ文が重なっても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OK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）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822960" y="5138928"/>
            <a:ext cx="10545775" cy="877824"/>
          </a:xfrm>
          <a:prstGeom prst="roundRect">
            <a:avLst>
              <a:gd name="adj" fmla="val 14583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1005840" y="5294376"/>
            <a:ext cx="566928" cy="56692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27" name="Text 25"/>
          <p:cNvSpPr/>
          <p:nvPr/>
        </p:nvSpPr>
        <p:spPr>
          <a:xfrm>
            <a:off x="1005840" y="529437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5</a:t>
            </a:r>
            <a:endParaRPr lang="en-US" sz="2000" dirty="0"/>
          </a:p>
        </p:txBody>
      </p:sp>
      <p:sp>
        <p:nvSpPr>
          <p:cNvPr id="28" name="Text 26"/>
          <p:cNvSpPr/>
          <p:nvPr/>
        </p:nvSpPr>
        <p:spPr>
          <a:xfrm>
            <a:off x="1828800" y="5193792"/>
            <a:ext cx="9265615" cy="456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This is our class!</a:t>
            </a:r>
            <a:endParaRPr lang="en-US" sz="2400" dirty="0"/>
          </a:p>
        </p:txBody>
      </p:sp>
      <p:sp>
        <p:nvSpPr>
          <p:cNvPr id="29" name="Text 27"/>
          <p:cNvSpPr/>
          <p:nvPr/>
        </p:nvSpPr>
        <p:spPr>
          <a:xfrm>
            <a:off x="1828800" y="5621731"/>
            <a:ext cx="9265615" cy="3511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黒板にならんだ文を書きうつして、クラスの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枚を仕上げる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6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6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377440" cy="530352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Step 1 / 5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501488" y="1097280"/>
            <a:ext cx="1188720" cy="118872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5501488" y="1097280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22960" y="2514600"/>
            <a:ext cx="10545775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Listen and write. What's the treasure? Why?</a:t>
            </a:r>
            <a:endParaRPr lang="en-US" sz="4200" dirty="0"/>
          </a:p>
        </p:txBody>
      </p:sp>
      <p:sp>
        <p:nvSpPr>
          <p:cNvPr id="7" name="Text 5"/>
          <p:cNvSpPr/>
          <p:nvPr/>
        </p:nvSpPr>
        <p:spPr>
          <a:xfrm>
            <a:off x="1097280" y="4206240"/>
            <a:ext cx="9997135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3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人ぶん、たからものと「わけ」を書く（日本語や絵で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OK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）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5263744" y="5760720"/>
            <a:ext cx="201168" cy="2011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9" name="Shape 7"/>
          <p:cNvSpPr/>
          <p:nvPr/>
        </p:nvSpPr>
        <p:spPr>
          <a:xfrm>
            <a:off x="562950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0" name="Shape 8"/>
          <p:cNvSpPr/>
          <p:nvPr/>
        </p:nvSpPr>
        <p:spPr>
          <a:xfrm>
            <a:off x="599526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1" name="Shape 9"/>
          <p:cNvSpPr/>
          <p:nvPr/>
        </p:nvSpPr>
        <p:spPr>
          <a:xfrm>
            <a:off x="636102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2" name="Shape 10"/>
          <p:cNvSpPr/>
          <p:nvPr/>
        </p:nvSpPr>
        <p:spPr>
          <a:xfrm>
            <a:off x="672678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3" name="Text 11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6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6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377440" cy="530352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Step 2 / 5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501488" y="1097280"/>
            <a:ext cx="1188720" cy="118872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5501488" y="1097280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2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22960" y="2514600"/>
            <a:ext cx="10545775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1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Which one? Put a star.</a:t>
            </a:r>
            <a:endParaRPr lang="en-US" sz="5100" dirty="0"/>
          </a:p>
        </p:txBody>
      </p:sp>
      <p:sp>
        <p:nvSpPr>
          <p:cNvPr id="7" name="Text 5"/>
          <p:cNvSpPr/>
          <p:nvPr/>
        </p:nvSpPr>
        <p:spPr>
          <a:xfrm>
            <a:off x="1097280" y="4206240"/>
            <a:ext cx="9997135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いちばん「へえ」と思った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人に☆を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つ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526374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9" name="Shape 7"/>
          <p:cNvSpPr/>
          <p:nvPr/>
        </p:nvSpPr>
        <p:spPr>
          <a:xfrm>
            <a:off x="5629504" y="5760720"/>
            <a:ext cx="201168" cy="2011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0" name="Shape 8"/>
          <p:cNvSpPr/>
          <p:nvPr/>
        </p:nvSpPr>
        <p:spPr>
          <a:xfrm>
            <a:off x="599526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1" name="Shape 9"/>
          <p:cNvSpPr/>
          <p:nvPr/>
        </p:nvSpPr>
        <p:spPr>
          <a:xfrm>
            <a:off x="636102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2" name="Shape 10"/>
          <p:cNvSpPr/>
          <p:nvPr/>
        </p:nvSpPr>
        <p:spPr>
          <a:xfrm>
            <a:off x="672678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3" name="Text 11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6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6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377440" cy="530352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Step 3 / 5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501488" y="1097280"/>
            <a:ext cx="1188720" cy="118872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5501488" y="1097280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3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22960" y="2514600"/>
            <a:ext cx="10545775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Write the words in English.</a:t>
            </a:r>
            <a:endParaRPr lang="en-US" sz="4200" dirty="0"/>
          </a:p>
        </p:txBody>
      </p:sp>
      <p:sp>
        <p:nvSpPr>
          <p:cNvPr id="7" name="Text 5"/>
          <p:cNvSpPr/>
          <p:nvPr/>
        </p:nvSpPr>
        <p:spPr>
          <a:xfrm>
            <a:off x="1097280" y="4206240"/>
            <a:ext cx="9997135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☆の人が言った「わけの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文」を、下の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行に英語で書く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526374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9" name="Shape 7"/>
          <p:cNvSpPr/>
          <p:nvPr/>
        </p:nvSpPr>
        <p:spPr>
          <a:xfrm>
            <a:off x="562950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0" name="Shape 8"/>
          <p:cNvSpPr/>
          <p:nvPr/>
        </p:nvSpPr>
        <p:spPr>
          <a:xfrm>
            <a:off x="5995264" y="5760720"/>
            <a:ext cx="201168" cy="2011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1" name="Shape 9"/>
          <p:cNvSpPr/>
          <p:nvPr/>
        </p:nvSpPr>
        <p:spPr>
          <a:xfrm>
            <a:off x="636102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2" name="Shape 10"/>
          <p:cNvSpPr/>
          <p:nvPr/>
        </p:nvSpPr>
        <p:spPr>
          <a:xfrm>
            <a:off x="672678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3" name="Text 11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6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6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377440" cy="530352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Step 4 / 5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501488" y="1097280"/>
            <a:ext cx="1188720" cy="118872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5501488" y="1097280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4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22960" y="2514600"/>
            <a:ext cx="10545775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One sentence from each group. Put it on the board.</a:t>
            </a:r>
            <a:endParaRPr lang="en-US" sz="4200" dirty="0"/>
          </a:p>
        </p:txBody>
      </p:sp>
      <p:sp>
        <p:nvSpPr>
          <p:cNvPr id="7" name="Text 5"/>
          <p:cNvSpPr/>
          <p:nvPr/>
        </p:nvSpPr>
        <p:spPr>
          <a:xfrm>
            <a:off x="1097280" y="4206240"/>
            <a:ext cx="9997135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班で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つえらんで黒板にはる（同じ文が重なっても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OK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）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526374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9" name="Shape 7"/>
          <p:cNvSpPr/>
          <p:nvPr/>
        </p:nvSpPr>
        <p:spPr>
          <a:xfrm>
            <a:off x="562950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0" name="Shape 8"/>
          <p:cNvSpPr/>
          <p:nvPr/>
        </p:nvSpPr>
        <p:spPr>
          <a:xfrm>
            <a:off x="599526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1" name="Shape 9"/>
          <p:cNvSpPr/>
          <p:nvPr/>
        </p:nvSpPr>
        <p:spPr>
          <a:xfrm>
            <a:off x="6361024" y="5760720"/>
            <a:ext cx="201168" cy="2011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2" name="Shape 10"/>
          <p:cNvSpPr/>
          <p:nvPr/>
        </p:nvSpPr>
        <p:spPr>
          <a:xfrm>
            <a:off x="672678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3" name="Text 11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6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6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377440" cy="530352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Step 5 / 5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501488" y="1097280"/>
            <a:ext cx="1188720" cy="118872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5501488" y="1097280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5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22960" y="2514600"/>
            <a:ext cx="10545775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8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This is our class!</a:t>
            </a:r>
            <a:endParaRPr lang="en-US" sz="5800" dirty="0"/>
          </a:p>
        </p:txBody>
      </p:sp>
      <p:sp>
        <p:nvSpPr>
          <p:cNvPr id="7" name="Text 5"/>
          <p:cNvSpPr/>
          <p:nvPr/>
        </p:nvSpPr>
        <p:spPr>
          <a:xfrm>
            <a:off x="1097280" y="4206240"/>
            <a:ext cx="9997135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黒板にならんだ文を書きうつして、クラスの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枚を仕上げる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526374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9" name="Shape 7"/>
          <p:cNvSpPr/>
          <p:nvPr/>
        </p:nvSpPr>
        <p:spPr>
          <a:xfrm>
            <a:off x="562950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0" name="Shape 8"/>
          <p:cNvSpPr/>
          <p:nvPr/>
        </p:nvSpPr>
        <p:spPr>
          <a:xfrm>
            <a:off x="599526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1" name="Shape 9"/>
          <p:cNvSpPr/>
          <p:nvPr/>
        </p:nvSpPr>
        <p:spPr>
          <a:xfrm>
            <a:off x="636102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2" name="Shape 10"/>
          <p:cNvSpPr/>
          <p:nvPr/>
        </p:nvSpPr>
        <p:spPr>
          <a:xfrm>
            <a:off x="6726784" y="5760720"/>
            <a:ext cx="201168" cy="2011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3" name="Text 11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6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6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926080" cy="548640"/>
          </a:xfrm>
          <a:prstGeom prst="roundRect">
            <a:avLst>
              <a:gd name="adj" fmla="val 50000"/>
            </a:avLst>
          </a:prstGeom>
          <a:solidFill>
            <a:srgbClr val="FDF3DA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ルール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822960" y="1234440"/>
            <a:ext cx="10545775" cy="1060704"/>
          </a:xfrm>
          <a:prstGeom prst="roundRect">
            <a:avLst>
              <a:gd name="adj" fmla="val 12069"/>
            </a:avLst>
          </a:prstGeom>
          <a:solidFill>
            <a:srgbClr val="FDF3DA"/>
          </a:solidFill>
          <a:ln w="15240">
            <a:solidFill>
              <a:srgbClr val="F2DFA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1234440"/>
            <a:ext cx="9997135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①黒板にはるのは「わけの</a:t>
            </a:r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文」だけ。なまえとたからものははらない（自分の紙にだけ書く）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822960" y="2423160"/>
            <a:ext cx="10545775" cy="1060704"/>
          </a:xfrm>
          <a:prstGeom prst="roundRect">
            <a:avLst>
              <a:gd name="adj" fmla="val 12069"/>
            </a:avLst>
          </a:prstGeom>
          <a:solidFill>
            <a:srgbClr val="FDF3DA"/>
          </a:solidFill>
          <a:ln w="15240">
            <a:solidFill>
              <a:srgbClr val="F2DFA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97280" y="2423160"/>
            <a:ext cx="9997135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②たからものをくらべない・どれがすごいかは決めない</a:t>
            </a:r>
            <a:endParaRPr lang="en-US" sz="2600" dirty="0"/>
          </a:p>
        </p:txBody>
      </p:sp>
      <p:sp>
        <p:nvSpPr>
          <p:cNvPr id="8" name="Shape 6"/>
          <p:cNvSpPr/>
          <p:nvPr/>
        </p:nvSpPr>
        <p:spPr>
          <a:xfrm>
            <a:off x="822960" y="3611880"/>
            <a:ext cx="10545775" cy="1060704"/>
          </a:xfrm>
          <a:prstGeom prst="roundRect">
            <a:avLst>
              <a:gd name="adj" fmla="val 12069"/>
            </a:avLst>
          </a:prstGeom>
          <a:solidFill>
            <a:srgbClr val="FDF3DA"/>
          </a:solidFill>
          <a:ln w="15240">
            <a:solidFill>
              <a:srgbClr val="F2DFA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97280" y="3611880"/>
            <a:ext cx="9997135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③わくの中は日本語や絵でよい（英語は☆の</a:t>
            </a:r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〜</a:t>
            </a:r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2</a:t>
            </a:r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行だけ）</a:t>
            </a:r>
            <a:endParaRPr lang="en-US" sz="2600" dirty="0"/>
          </a:p>
        </p:txBody>
      </p:sp>
      <p:sp>
        <p:nvSpPr>
          <p:cNvPr id="10" name="Shape 8"/>
          <p:cNvSpPr/>
          <p:nvPr/>
        </p:nvSpPr>
        <p:spPr>
          <a:xfrm>
            <a:off x="822960" y="4800600"/>
            <a:ext cx="10545775" cy="1060704"/>
          </a:xfrm>
          <a:prstGeom prst="roundRect">
            <a:avLst>
              <a:gd name="adj" fmla="val 12069"/>
            </a:avLst>
          </a:prstGeom>
          <a:solidFill>
            <a:srgbClr val="FDF3DA"/>
          </a:solidFill>
          <a:ln w="15240">
            <a:solidFill>
              <a:srgbClr val="F2DFA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97280" y="4800600"/>
            <a:ext cx="9997135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④☆は「へえ」と思った人。友だちと同じ人をえらんでもよい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6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6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AF4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3291840" cy="548640"/>
          </a:xfrm>
          <a:prstGeom prst="roundRect">
            <a:avLst>
              <a:gd name="adj" fmla="val 50000"/>
            </a:avLst>
          </a:prstGeom>
          <a:solidFill>
            <a:srgbClr val="2979AE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レベルアップ！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822960" y="1325880"/>
            <a:ext cx="10545775" cy="4206240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20320">
            <a:solidFill>
              <a:srgbClr val="BBD9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88720" y="1463040"/>
            <a:ext cx="9814255" cy="3931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☆の文に、その人のたからものを足して</a:t>
            </a:r>
            <a:pPr algn="ctr" indent="0" marL="0">
              <a:buNone/>
            </a:pPr>
            <a:r>
              <a:rPr lang="en-US" sz="3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2</a:t>
            </a:r>
            <a:pPr algn="ctr" indent="0" marL="0">
              <a:buNone/>
            </a:pPr>
            <a:r>
              <a:rPr lang="en-US" sz="3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文にする（</a:t>
            </a:r>
            <a:pPr algn="ctr" indent="0" marL="0">
              <a:buNone/>
            </a:pPr>
            <a:r>
              <a:rPr lang="en-US" sz="34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I like baseball. My treasure is my glove. </a:t>
            </a:r>
            <a:pPr algn="ctr" indent="0" marL="0">
              <a:buNone/>
            </a:pPr>
            <a:r>
              <a:rPr lang="en-US" sz="3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のように）。ただし黒板にはるのは</a:t>
            </a:r>
            <a:pPr algn="ctr" indent="0" marL="0">
              <a:buNone/>
            </a:pPr>
            <a:r>
              <a:rPr lang="en-US" sz="3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en-US" sz="3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文目だけ。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6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6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E6E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371600"/>
            <a:ext cx="1219169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2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Good job!</a:t>
            </a:r>
            <a:endParaRPr lang="en-US" sz="7200" dirty="0"/>
          </a:p>
        </p:txBody>
      </p:sp>
      <p:sp>
        <p:nvSpPr>
          <p:cNvPr id="3" name="Text 1"/>
          <p:cNvSpPr/>
          <p:nvPr/>
        </p:nvSpPr>
        <p:spPr>
          <a:xfrm>
            <a:off x="822960" y="2788920"/>
            <a:ext cx="1054577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今日つかった英語を、もう一度</a:t>
            </a:r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言ってみよう。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1340968" y="4069080"/>
            <a:ext cx="9509760" cy="658368"/>
          </a:xfrm>
          <a:prstGeom prst="roundRect">
            <a:avLst>
              <a:gd name="adj" fmla="val 50000"/>
            </a:avLst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1340968" y="4069080"/>
            <a:ext cx="9509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この投影版（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PowerPoint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）は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 Premium 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特典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／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活動シートの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PDF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は無料でダウンロードできます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0" y="6035040"/>
            <a:ext cx="121916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4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4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400" dirty="0">
                <a:solidFill>
                  <a:srgbClr val="9FD3B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クラスの「わけ」あつめ（第7時）【投影版】</dc:title>
  <dc:subject>PptxGenJS Presentation</dc:subject>
  <dc:creator>英語教材ラボ 小学校版</dc:creator>
  <cp:lastModifiedBy>英語教材ラボ 小学校版</cp:lastModifiedBy>
  <cp:revision>1</cp:revision>
  <dcterms:created xsi:type="dcterms:W3CDTF">2026-10-11T23:15:11Z</dcterms:created>
  <dcterms:modified xsi:type="dcterms:W3CDTF">2026-10-11T23:15:11Z</dcterms:modified>
</cp:coreProperties>
</file>