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活動シート（es6-me-act2）の投影版。ねらい: 自分のことを1枚のカードにまとめ、What's your treasure? のやり取りで新しいクラスの仲間と知り合う（単元ゴールの本番）。　紙の表・カード・記入欄は活動シートを使う（この画面は進め方だけ）。英語の指示は先生が画面を指しながら言い、子どもは動きで返す。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先生へ: 第5時でカードを作り（おわりの8分は班で見せて話す）、第6・7時で交流する。1時間に詰めない ／ ◎第5時の見取り（知技）は、カードを見せて班で話す8分で。自分のことを2文程度言えているか（書き写しの字・つづりは見ない） ／ 中間指導は進行台本のとおり、言えなかったことを日本語で集めて補給表の英語に。たからものを笑わない・くらべないことは、交流の前に必ず確認する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「Choose your treasure.」をゆっくり2回。言いながら動きを見せる（指さす・取る・立つなど）。子どもへの日本語: たからものを1つえらぶ（もの・人・場所・思い出、なんでもOK。ねだんは関係なし）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「Make your card. Draw and write.」をゆっくり2回。言いながら動きを見せる（指さす・取る・立つなど）。子どもへの日本語: カードに絵をかき、4つの文を書く（黒板の型を写してOK）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「Show and tell. My treasure is ....」をゆっくり2回。言いながら動きを見せる（指さす・取る・立つなど）。子どもへの日本語: ペアでカードを見せながら伝える（1人1分）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「Ask one question, then change partners.」をゆっくり2回。言いながら動きを見せる（指さす・取る・立つなど）。子どもへの日本語: 聞く人は質問かあいづちを1つ返す→相手を替えて3人と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ルールは活動の前に1回だけ。守れたら、終わってから「ルールを守れたね」と1つほめる。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早く終わった組・2回目にだけ出す。全員に同時に出すと、最初のルールが崩れる。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締め。ふりかえりカードの1行は、この画面のまま書かせてよい（言えた英語を1つ）。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449928" y="960120"/>
            <a:ext cx="3291840" cy="51206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3" name="Text 1"/>
          <p:cNvSpPr/>
          <p:nvPr/>
        </p:nvSpPr>
        <p:spPr>
          <a:xfrm>
            <a:off x="4449928" y="96012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691640"/>
            <a:ext cx="10728655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わたしのたからものカードで伝え合おう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14400" y="3383280"/>
            <a:ext cx="103628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話すこと［やり取り］｜カードづくりと班で話す（第</a:t>
            </a:r>
            <a:pPr algn="ctr" indent="0" marL="0">
              <a:buNone/>
            </a:pPr>
            <a:r>
              <a:rPr lang="en-US" sz="16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algn="ctr" indent="0" marL="0">
              <a:buNone/>
            </a:pPr>
            <a:r>
              <a:rPr lang="en-US" sz="16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時）＋伝え合い（第</a:t>
            </a:r>
            <a:pPr algn="ctr" indent="0" marL="0">
              <a:buNone/>
            </a:pPr>
            <a:r>
              <a:rPr lang="en-US" sz="16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6</a:t>
            </a:r>
            <a:pPr algn="ctr" indent="0" marL="0">
              <a:buNone/>
            </a:pPr>
            <a:r>
              <a:rPr lang="en-US" sz="16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</a:t>
            </a:r>
            <a:pPr algn="ctr" indent="0" marL="0">
              <a:buNone/>
            </a:pPr>
            <a:r>
              <a:rPr lang="en-US" sz="16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7</a:t>
            </a:r>
            <a:pPr algn="ctr" indent="0" marL="0">
              <a:buNone/>
            </a:pPr>
            <a:r>
              <a:rPr lang="en-US" sz="1600" dirty="0">
                <a:solidFill>
                  <a:srgbClr val="CFE6D9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時）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4400" y="39776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自己紹介・宝物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712568" y="4800600"/>
            <a:ext cx="6766560" cy="603504"/>
          </a:xfrm>
          <a:prstGeom prst="roundRect">
            <a:avLst>
              <a:gd name="adj" fmla="val 50000"/>
            </a:avLst>
          </a:prstGeom>
          <a:solidFill>
            <a:srgbClr val="175A38"/>
          </a:solidFill>
          <a:ln/>
        </p:spPr>
      </p:sp>
      <p:sp>
        <p:nvSpPr>
          <p:cNvPr id="8" name="Text 6"/>
          <p:cNvSpPr/>
          <p:nvPr/>
        </p:nvSpPr>
        <p:spPr>
          <a:xfrm>
            <a:off x="2712568" y="4800600"/>
            <a:ext cx="67665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やり方を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見て、英語で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600" b="1" dirty="0">
                <a:solidFill>
                  <a:srgbClr val="9FD3B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やってみよう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やり方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931920" y="384048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この順番で進めるよ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188720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05840" y="1344168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7" name="Text 5"/>
          <p:cNvSpPr/>
          <p:nvPr/>
        </p:nvSpPr>
        <p:spPr>
          <a:xfrm>
            <a:off x="1005840" y="1344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28800" y="1243584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Choose your treasure.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1671523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たからものを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つえらぶ（もの・人・場所・思い出、なんでも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4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。ねだんは関係なし）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2176272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05840" y="2331720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3317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828800" y="2231136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your card. Draw and write.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828800" y="2659075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カードに絵をかき、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つの文を書く（黒板の型を写して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3163824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05840" y="3319272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7" name="Text 15"/>
          <p:cNvSpPr/>
          <p:nvPr/>
        </p:nvSpPr>
        <p:spPr>
          <a:xfrm>
            <a:off x="1005840" y="33192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28800" y="3218688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Show and tell. My treasure is ....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828800" y="3646627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ペアでカードを見せながら伝える（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分）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2960" y="4151376"/>
            <a:ext cx="10545775" cy="877824"/>
          </a:xfrm>
          <a:prstGeom prst="roundRect">
            <a:avLst>
              <a:gd name="adj" fmla="val 14583"/>
            </a:avLst>
          </a:prstGeom>
          <a:solidFill>
            <a:srgbClr val="E9F5EE"/>
          </a:solidFill>
          <a:ln w="15240">
            <a:solidFill>
              <a:srgbClr val="CBE3D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05840" y="4306824"/>
            <a:ext cx="566928" cy="56692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22" name="Text 20"/>
          <p:cNvSpPr/>
          <p:nvPr/>
        </p:nvSpPr>
        <p:spPr>
          <a:xfrm>
            <a:off x="100584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28800" y="4206240"/>
            <a:ext cx="9265615" cy="456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Ask one question, then change partners.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828800" y="4634179"/>
            <a:ext cx="9265615" cy="35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聞く人は質問かあいづちを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つ返す→相手を替えて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en-US" sz="1600" dirty="0">
                <a:solidFill>
                  <a:srgbClr val="5B6B7B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人と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1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5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Choose your treasure.</a:t>
            </a:r>
            <a:endParaRPr lang="en-US" sz="55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たからものを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つえらぶ（もの・人・場所・思い出、なんでも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。ねだんは関係なし）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2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Make your card. Draw and write.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カードに絵をかき、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つの文を書く（黒板の型を写して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OK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3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Show and tell. My treasure is ....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ペアでカードを見せながら伝える（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分）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377440" cy="530352"/>
          </a:xfrm>
          <a:prstGeom prst="roundRect">
            <a:avLst>
              <a:gd name="adj" fmla="val 50000"/>
            </a:avLst>
          </a:prstGeom>
          <a:solidFill>
            <a:srgbClr val="1E6E46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Step 4 / 4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501488" y="1097280"/>
            <a:ext cx="1188720" cy="1188720"/>
          </a:xfrm>
          <a:prstGeom prst="ellipse">
            <a:avLst/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5501488" y="10972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10545775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Ask one question, then change partners.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97280" y="4206240"/>
            <a:ext cx="9997135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聞く人は質問かあいづちを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つ返す→相手を替えて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en-US" sz="2800" dirty="0">
                <a:solidFill>
                  <a:srgbClr val="5B6B7B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人と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4662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9" name="Shape 7"/>
          <p:cNvSpPr/>
          <p:nvPr/>
        </p:nvSpPr>
        <p:spPr>
          <a:xfrm>
            <a:off x="581238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0" name="Shape 8"/>
          <p:cNvSpPr/>
          <p:nvPr/>
        </p:nvSpPr>
        <p:spPr>
          <a:xfrm>
            <a:off x="6178144" y="5760720"/>
            <a:ext cx="201168" cy="201168"/>
          </a:xfrm>
          <a:prstGeom prst="ellipse">
            <a:avLst/>
          </a:prstGeom>
          <a:solidFill>
            <a:srgbClr val="CBE3D3"/>
          </a:solidFill>
          <a:ln/>
        </p:spPr>
      </p:sp>
      <p:sp>
        <p:nvSpPr>
          <p:cNvPr id="11" name="Shape 9"/>
          <p:cNvSpPr/>
          <p:nvPr/>
        </p:nvSpPr>
        <p:spPr>
          <a:xfrm>
            <a:off x="6543904" y="5760720"/>
            <a:ext cx="201168" cy="201168"/>
          </a:xfrm>
          <a:prstGeom prst="ellipse">
            <a:avLst/>
          </a:prstGeom>
          <a:solidFill>
            <a:srgbClr val="1E6E46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2926080" cy="548640"/>
          </a:xfrm>
          <a:prstGeom prst="roundRect">
            <a:avLst>
              <a:gd name="adj" fmla="val 50000"/>
            </a:avLst>
          </a:prstGeom>
          <a:solidFill>
            <a:srgbClr val="FDF3DA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ルール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23444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23444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①カードは見せながら話してよい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42316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242316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②聞く人は質問かあいづちを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つ返す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822960" y="3611880"/>
            <a:ext cx="10545775" cy="1060704"/>
          </a:xfrm>
          <a:prstGeom prst="roundRect">
            <a:avLst>
              <a:gd name="adj" fmla="val 12069"/>
            </a:avLst>
          </a:prstGeom>
          <a:solidFill>
            <a:srgbClr val="FDF3DA"/>
          </a:solidFill>
          <a:ln w="15240">
            <a:solidFill>
              <a:srgbClr val="F2D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7280" y="3611880"/>
            <a:ext cx="9997135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③同じ人と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en-US" sz="26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回はやらない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4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384048"/>
            <a:ext cx="3291840" cy="548640"/>
          </a:xfrm>
          <a:prstGeom prst="roundRect">
            <a:avLst>
              <a:gd name="adj" fmla="val 50000"/>
            </a:avLst>
          </a:prstGeom>
          <a:solidFill>
            <a:srgbClr val="2979AE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3840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レベルアップ！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1325880"/>
            <a:ext cx="10545775" cy="420624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20320">
            <a:solidFill>
              <a:srgbClr val="BBD9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88720" y="1463040"/>
            <a:ext cx="9814255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☆聞いた話を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algn="ctr" indent="0" marL="0">
              <a:buNone/>
            </a:pPr>
            <a:r>
              <a:rPr lang="en-US" sz="3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つ覚えておこう。振り返りカードの「クラスのこと」に書けるよ。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0" y="6382512"/>
            <a:ext cx="12191695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｜　小学校外国語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6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年｜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HORIZON Elementary 6 Unit 1 </a:t>
            </a:r>
            <a:pPr algn="ctr" indent="0" marL="0">
              <a:buNone/>
            </a:pPr>
            <a:r>
              <a:rPr lang="en-US" sz="1100" dirty="0">
                <a:solidFill>
                  <a:srgbClr val="9AAEC4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対応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6E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1371600"/>
            <a:ext cx="1219169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Good job!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822960" y="278892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今日つかった英語を、もう一度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2600" b="1" dirty="0">
                <a:solidFill>
                  <a:srgbClr val="F6C453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言ってみよう。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1340968" y="4069080"/>
            <a:ext cx="9509760" cy="658368"/>
          </a:xfrm>
          <a:prstGeom prst="roundRect">
            <a:avLst>
              <a:gd name="adj" fmla="val 50000"/>
            </a:avLst>
          </a:prstGeom>
          <a:solidFill>
            <a:srgbClr val="F6C453"/>
          </a:solidFill>
          <a:ln/>
        </p:spPr>
      </p:sp>
      <p:sp>
        <p:nvSpPr>
          <p:cNvPr id="5" name="Text 3"/>
          <p:cNvSpPr/>
          <p:nvPr/>
        </p:nvSpPr>
        <p:spPr>
          <a:xfrm>
            <a:off x="1340968" y="40690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この投影版（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PowerPoint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）は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 Premium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特典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／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活動シートの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PDF</a:t>
            </a:r>
            <a:pPr algn="ctr" indent="0" marL="0">
              <a:buNone/>
            </a:pPr>
            <a:r>
              <a:rPr lang="en-US" sz="1500" b="1" dirty="0">
                <a:solidFill>
                  <a:srgbClr val="175A38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は無料でダウンロードできます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0" y="6035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　</a:t>
            </a:r>
            <a:pPr algn="ctr" indent="0" marL="0">
              <a:buNone/>
            </a:pPr>
            <a:r>
              <a:rPr lang="en-US" sz="1400" dirty="0">
                <a:solidFill>
                  <a:srgbClr val="9FD3B6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eigo-kyozai-lab.com/elementary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わたしのたからものカードで伝え合おう【投影版】</dc:title>
  <dc:subject>PptxGenJS Presentation</dc:subject>
  <dc:creator>英語教材ラボ 小学校版</dc:creator>
  <cp:lastModifiedBy>英語教材ラボ 小学校版</cp:lastModifiedBy>
  <cp:revision>1</cp:revision>
  <dcterms:created xsi:type="dcterms:W3CDTF">2026-10-11T23:15:11Z</dcterms:created>
  <dcterms:modified xsi:type="dcterms:W3CDTF">2026-10-11T23:15:11Z</dcterms:modified>
</cp:coreProperties>
</file>