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活動シート（es6-me-act1）の投影版。ねらい: サイコロのお題で自分のことを1文言い、5つの型を全部つかいきる。　紙の表・カード・記入欄は活動シートを使う（この画面は進め方だけ）。英語の指示は先生が画面を指しながら言い、子どもは動きで返す。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先生へ: ねらいは「全部の型を1回ずつ口に出すこと」。上手さは見ない。チェックが埋まる手ごたえが、話す量をそのまま増やす ／ ◎第2時・第4時は記録なしの時間。机間指導では、言えていない型（多くは1と5）を見つけて全体で1回だけ言い直す ／ 「フリー」の目でつまる子には絵カードを1枚渡し、「このカードで1文」と限定してやると動き出す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「Roll the dice.」をゆっくり2回。言いながら動きを見せる（指さす・取る・立つなど）。子どもへの日本語: サイコロを振る（サイコロがなければ1〜6の番号カードを引く）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「Look at the number. Make one sentence!」をゆっくり2回。言いながら動きを見せる（指さす・取る・立つなど）。子どもへの日本語: 出た目のお題で、自分のことを1文言う（下の表のお手本を自分のことにかえる）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「Group: Nice! / Me, too! / Why?」をゆっくり2回。言いながら動きを見せる（指さす・取る・立つなど）。子どもへの日本語: グループのみんなは、あいづちか質問を1つ返す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「Check the box.」をゆっくり2回。言いながら動きを見せる（指さす・取る・立つなど）。子どもへの日本語: 言えたらその行のマスに1つチェック。同じ目が出たら、前とはちがう内容にする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「All six? Great job!」をゆっくり2回。言いながら動きを見せる（指さす・取る・立つなど）。子どもへの日本語: 6つの行ぜんぶにチェックがついたらクリア（3周でとどく）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ルールは活動の前に1回だけ。守れたら、終わってから「ルールを守れたね」と1つほめる。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早く終わった組・2回目にだけ出す。全員に同時に出すと、最初のルールが崩れる。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締め。ふりかえりカードの1行は、この画面のまま書かせてよい（言えた英語を1つ）。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6E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449928" y="960120"/>
            <a:ext cx="3291840" cy="512064"/>
          </a:xfrm>
          <a:prstGeom prst="roundRect">
            <a:avLst>
              <a:gd name="adj" fmla="val 50000"/>
            </a:avLst>
          </a:prstGeom>
          <a:solidFill>
            <a:srgbClr val="175A38"/>
          </a:solidFill>
          <a:ln/>
        </p:spPr>
      </p:sp>
      <p:sp>
        <p:nvSpPr>
          <p:cNvPr id="3" name="Text 1"/>
          <p:cNvSpPr/>
          <p:nvPr/>
        </p:nvSpPr>
        <p:spPr>
          <a:xfrm>
            <a:off x="4449928" y="960120"/>
            <a:ext cx="32918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きょうの</a:t>
            </a:r>
            <a:pPr algn="ctr" indent="0" marL="0">
              <a:buNone/>
            </a:pPr>
            <a:r>
              <a:rPr lang="en-US" sz="18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18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1520" y="1691640"/>
            <a:ext cx="10728655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サイコロトーク（</a:t>
            </a:r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5</a:t>
            </a:r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つの型をぜんぶ使いきる）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914400" y="3383280"/>
            <a:ext cx="103628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話すこと［やり取り］｜</a:t>
            </a:r>
            <a:pPr algn="ctr" indent="0" marL="0">
              <a:buNone/>
            </a:pPr>
            <a:r>
              <a:rPr lang="en-US" sz="20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</a:t>
            </a:r>
            <a:pPr algn="ctr" indent="0" marL="0">
              <a:buNone/>
            </a:pPr>
            <a:r>
              <a:rPr lang="en-US" sz="20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〜</a:t>
            </a:r>
            <a:pPr algn="ctr" indent="0" marL="0">
              <a:buNone/>
            </a:pPr>
            <a:r>
              <a:rPr lang="en-US" sz="20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4</a:t>
            </a:r>
            <a:pPr algn="ctr" indent="0" marL="0">
              <a:buNone/>
            </a:pPr>
            <a:r>
              <a:rPr lang="en-US" sz="20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人グループ｜</a:t>
            </a:r>
            <a:pPr algn="ctr" indent="0" marL="0">
              <a:buNone/>
            </a:pPr>
            <a:r>
              <a:rPr lang="en-US" sz="20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15</a:t>
            </a:r>
            <a:pPr algn="ctr" indent="0" marL="0">
              <a:buNone/>
            </a:pPr>
            <a:r>
              <a:rPr lang="en-US" sz="20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分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914400" y="3977640"/>
            <a:ext cx="1036289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自己紹介・宝物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2712568" y="4800600"/>
            <a:ext cx="6766560" cy="603504"/>
          </a:xfrm>
          <a:prstGeom prst="roundRect">
            <a:avLst>
              <a:gd name="adj" fmla="val 50000"/>
            </a:avLst>
          </a:prstGeom>
          <a:solidFill>
            <a:srgbClr val="175A38"/>
          </a:solidFill>
          <a:ln/>
        </p:spPr>
      </p:sp>
      <p:sp>
        <p:nvSpPr>
          <p:cNvPr id="8" name="Text 6"/>
          <p:cNvSpPr/>
          <p:nvPr/>
        </p:nvSpPr>
        <p:spPr>
          <a:xfrm>
            <a:off x="2712568" y="4800600"/>
            <a:ext cx="67665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9FD3B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やり方を</a:t>
            </a:r>
            <a:pPr algn="ctr" indent="0" marL="0">
              <a:buNone/>
            </a:pPr>
            <a:r>
              <a:rPr lang="en-US" sz="1600" b="1" dirty="0">
                <a:solidFill>
                  <a:srgbClr val="9FD3B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1600" b="1" dirty="0">
                <a:solidFill>
                  <a:srgbClr val="9FD3B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見て、英語で</a:t>
            </a:r>
            <a:pPr algn="ctr" indent="0" marL="0">
              <a:buNone/>
            </a:pPr>
            <a:r>
              <a:rPr lang="en-US" sz="1600" b="1" dirty="0">
                <a:solidFill>
                  <a:srgbClr val="9FD3B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1600" b="1" dirty="0">
                <a:solidFill>
                  <a:srgbClr val="9FD3B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やってみよう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6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NEW HORIZON Elementary 6 Unit 1 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2926080" cy="548640"/>
          </a:xfrm>
          <a:prstGeom prst="roundRect">
            <a:avLst>
              <a:gd name="adj" fmla="val 50000"/>
            </a:avLst>
          </a:prstGeom>
          <a:solidFill>
            <a:srgbClr val="FDF3DA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やり方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931920" y="384048"/>
            <a:ext cx="5486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この順番で進めるよ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822960" y="1188720"/>
            <a:ext cx="10545775" cy="877824"/>
          </a:xfrm>
          <a:prstGeom prst="roundRect">
            <a:avLst>
              <a:gd name="adj" fmla="val 14583"/>
            </a:avLst>
          </a:prstGeom>
          <a:solidFill>
            <a:srgbClr val="E9F5EE"/>
          </a:solidFill>
          <a:ln w="15240">
            <a:solidFill>
              <a:srgbClr val="CBE3D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05840" y="1344168"/>
            <a:ext cx="566928" cy="56692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7" name="Text 5"/>
          <p:cNvSpPr/>
          <p:nvPr/>
        </p:nvSpPr>
        <p:spPr>
          <a:xfrm>
            <a:off x="1005840" y="134416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1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1828800" y="1243584"/>
            <a:ext cx="9265615" cy="456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Roll the dice.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828800" y="1671523"/>
            <a:ext cx="9265615" cy="3511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サイコロを振る（サイコロがなければ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〜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6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の番号カードを引く）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822960" y="2176272"/>
            <a:ext cx="10545775" cy="877824"/>
          </a:xfrm>
          <a:prstGeom prst="roundRect">
            <a:avLst>
              <a:gd name="adj" fmla="val 14583"/>
            </a:avLst>
          </a:prstGeom>
          <a:solidFill>
            <a:srgbClr val="E9F5EE"/>
          </a:solidFill>
          <a:ln w="15240">
            <a:solidFill>
              <a:srgbClr val="CBE3D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05840" y="2331720"/>
            <a:ext cx="566928" cy="56692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12" name="Text 10"/>
          <p:cNvSpPr/>
          <p:nvPr/>
        </p:nvSpPr>
        <p:spPr>
          <a:xfrm>
            <a:off x="1005840" y="23317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2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828800" y="2231136"/>
            <a:ext cx="9265615" cy="456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Look at the number. Make one sentence!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1828800" y="2659075"/>
            <a:ext cx="9265615" cy="3511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出た目のお題で、自分のことを</a:t>
            </a:r>
            <a:pPr indent="0" marL="0">
              <a:buNone/>
            </a:pPr>
            <a:r>
              <a:rPr lang="en-US" sz="15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en-US" sz="15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文言う（下の表のお手本を自分のことにかえる）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822960" y="3163824"/>
            <a:ext cx="10545775" cy="877824"/>
          </a:xfrm>
          <a:prstGeom prst="roundRect">
            <a:avLst>
              <a:gd name="adj" fmla="val 14583"/>
            </a:avLst>
          </a:prstGeom>
          <a:solidFill>
            <a:srgbClr val="E9F5EE"/>
          </a:solidFill>
          <a:ln w="15240">
            <a:solidFill>
              <a:srgbClr val="CBE3D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005840" y="3319272"/>
            <a:ext cx="566928" cy="56692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17" name="Text 15"/>
          <p:cNvSpPr/>
          <p:nvPr/>
        </p:nvSpPr>
        <p:spPr>
          <a:xfrm>
            <a:off x="1005840" y="3319272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3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1828800" y="3218688"/>
            <a:ext cx="9265615" cy="456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Group: Nice! / Me, too! / Why?</a:t>
            </a:r>
            <a:endParaRPr lang="en-US" sz="2400" dirty="0"/>
          </a:p>
        </p:txBody>
      </p:sp>
      <p:sp>
        <p:nvSpPr>
          <p:cNvPr id="19" name="Text 17"/>
          <p:cNvSpPr/>
          <p:nvPr/>
        </p:nvSpPr>
        <p:spPr>
          <a:xfrm>
            <a:off x="1828800" y="3646627"/>
            <a:ext cx="9265615" cy="3511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グループのみんなは、あいづちか質問を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つ返す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822960" y="4151376"/>
            <a:ext cx="10545775" cy="877824"/>
          </a:xfrm>
          <a:prstGeom prst="roundRect">
            <a:avLst>
              <a:gd name="adj" fmla="val 14583"/>
            </a:avLst>
          </a:prstGeom>
          <a:solidFill>
            <a:srgbClr val="E9F5EE"/>
          </a:solidFill>
          <a:ln w="15240">
            <a:solidFill>
              <a:srgbClr val="CBE3D3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005840" y="4306824"/>
            <a:ext cx="566928" cy="56692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22" name="Text 20"/>
          <p:cNvSpPr/>
          <p:nvPr/>
        </p:nvSpPr>
        <p:spPr>
          <a:xfrm>
            <a:off x="1005840" y="4306824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4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1828800" y="4206240"/>
            <a:ext cx="9265615" cy="456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Check the box.</a:t>
            </a:r>
            <a:endParaRPr lang="en-US" sz="2400" dirty="0"/>
          </a:p>
        </p:txBody>
      </p:sp>
      <p:sp>
        <p:nvSpPr>
          <p:cNvPr id="24" name="Text 22"/>
          <p:cNvSpPr/>
          <p:nvPr/>
        </p:nvSpPr>
        <p:spPr>
          <a:xfrm>
            <a:off x="1828800" y="4634179"/>
            <a:ext cx="9265615" cy="3511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言えたらその行のマスに</a:t>
            </a:r>
            <a:pPr indent="0" marL="0">
              <a:buNone/>
            </a:pPr>
            <a:r>
              <a:rPr lang="en-US" sz="15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en-US" sz="15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つチェック。同じ目が出たら、前とはちがう内容にする</a:t>
            </a:r>
            <a:endParaRPr lang="en-US" sz="1500" dirty="0"/>
          </a:p>
        </p:txBody>
      </p:sp>
      <p:sp>
        <p:nvSpPr>
          <p:cNvPr id="25" name="Shape 23"/>
          <p:cNvSpPr/>
          <p:nvPr/>
        </p:nvSpPr>
        <p:spPr>
          <a:xfrm>
            <a:off x="822960" y="5138928"/>
            <a:ext cx="10545775" cy="877824"/>
          </a:xfrm>
          <a:prstGeom prst="roundRect">
            <a:avLst>
              <a:gd name="adj" fmla="val 14583"/>
            </a:avLst>
          </a:prstGeom>
          <a:solidFill>
            <a:srgbClr val="E9F5EE"/>
          </a:solidFill>
          <a:ln w="15240">
            <a:solidFill>
              <a:srgbClr val="CBE3D3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1005840" y="5294376"/>
            <a:ext cx="566928" cy="56692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27" name="Text 25"/>
          <p:cNvSpPr/>
          <p:nvPr/>
        </p:nvSpPr>
        <p:spPr>
          <a:xfrm>
            <a:off x="1005840" y="529437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5</a:t>
            </a:r>
            <a:endParaRPr lang="en-US" sz="2000" dirty="0"/>
          </a:p>
        </p:txBody>
      </p:sp>
      <p:sp>
        <p:nvSpPr>
          <p:cNvPr id="28" name="Text 26"/>
          <p:cNvSpPr/>
          <p:nvPr/>
        </p:nvSpPr>
        <p:spPr>
          <a:xfrm>
            <a:off x="1828800" y="5193792"/>
            <a:ext cx="9265615" cy="456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All six? Great job!</a:t>
            </a:r>
            <a:endParaRPr lang="en-US" sz="2400" dirty="0"/>
          </a:p>
        </p:txBody>
      </p:sp>
      <p:sp>
        <p:nvSpPr>
          <p:cNvPr id="29" name="Text 27"/>
          <p:cNvSpPr/>
          <p:nvPr/>
        </p:nvSpPr>
        <p:spPr>
          <a:xfrm>
            <a:off x="1828800" y="5621731"/>
            <a:ext cx="9265615" cy="3511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6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つの行ぜんぶにチェックがついたらクリア（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周でとどく）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6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NEW HORIZON Elementary 6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2377440" cy="530352"/>
          </a:xfrm>
          <a:prstGeom prst="roundRect">
            <a:avLst>
              <a:gd name="adj" fmla="val 50000"/>
            </a:avLst>
          </a:prstGeom>
          <a:solidFill>
            <a:srgbClr val="1E6E46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Step 1 / 5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5501488" y="1097280"/>
            <a:ext cx="1188720" cy="118872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5" name="Text 3"/>
          <p:cNvSpPr/>
          <p:nvPr/>
        </p:nvSpPr>
        <p:spPr>
          <a:xfrm>
            <a:off x="5501488" y="1097280"/>
            <a:ext cx="1188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1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822960" y="2514600"/>
            <a:ext cx="10545775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8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Roll the dice.</a:t>
            </a:r>
            <a:endParaRPr lang="en-US" sz="5800" dirty="0"/>
          </a:p>
        </p:txBody>
      </p:sp>
      <p:sp>
        <p:nvSpPr>
          <p:cNvPr id="7" name="Text 5"/>
          <p:cNvSpPr/>
          <p:nvPr/>
        </p:nvSpPr>
        <p:spPr>
          <a:xfrm>
            <a:off x="1097280" y="4206240"/>
            <a:ext cx="9997135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サイコロを振る（サイコロがなければ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〜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6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の番号カードを引く）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5263744" y="5760720"/>
            <a:ext cx="201168" cy="20116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9" name="Shape 7"/>
          <p:cNvSpPr/>
          <p:nvPr/>
        </p:nvSpPr>
        <p:spPr>
          <a:xfrm>
            <a:off x="562950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0" name="Shape 8"/>
          <p:cNvSpPr/>
          <p:nvPr/>
        </p:nvSpPr>
        <p:spPr>
          <a:xfrm>
            <a:off x="599526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1" name="Shape 9"/>
          <p:cNvSpPr/>
          <p:nvPr/>
        </p:nvSpPr>
        <p:spPr>
          <a:xfrm>
            <a:off x="636102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2" name="Shape 10"/>
          <p:cNvSpPr/>
          <p:nvPr/>
        </p:nvSpPr>
        <p:spPr>
          <a:xfrm>
            <a:off x="672678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3" name="Text 11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6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NEW HORIZON Elementary 6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2377440" cy="530352"/>
          </a:xfrm>
          <a:prstGeom prst="roundRect">
            <a:avLst>
              <a:gd name="adj" fmla="val 50000"/>
            </a:avLst>
          </a:prstGeom>
          <a:solidFill>
            <a:srgbClr val="1E6E46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Step 2 / 5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5501488" y="1097280"/>
            <a:ext cx="1188720" cy="118872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5" name="Text 3"/>
          <p:cNvSpPr/>
          <p:nvPr/>
        </p:nvSpPr>
        <p:spPr>
          <a:xfrm>
            <a:off x="5501488" y="1097280"/>
            <a:ext cx="1188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2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822960" y="2514600"/>
            <a:ext cx="10545775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2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Look at the number. Make one sentence!</a:t>
            </a:r>
            <a:endParaRPr lang="en-US" sz="4200" dirty="0"/>
          </a:p>
        </p:txBody>
      </p:sp>
      <p:sp>
        <p:nvSpPr>
          <p:cNvPr id="7" name="Text 5"/>
          <p:cNvSpPr/>
          <p:nvPr/>
        </p:nvSpPr>
        <p:spPr>
          <a:xfrm>
            <a:off x="1097280" y="4206240"/>
            <a:ext cx="9997135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出た目のお題で、自分のことを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文言う（下の表のお手本を自分のことにかえる）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526374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9" name="Shape 7"/>
          <p:cNvSpPr/>
          <p:nvPr/>
        </p:nvSpPr>
        <p:spPr>
          <a:xfrm>
            <a:off x="5629504" y="5760720"/>
            <a:ext cx="201168" cy="20116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10" name="Shape 8"/>
          <p:cNvSpPr/>
          <p:nvPr/>
        </p:nvSpPr>
        <p:spPr>
          <a:xfrm>
            <a:off x="599526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1" name="Shape 9"/>
          <p:cNvSpPr/>
          <p:nvPr/>
        </p:nvSpPr>
        <p:spPr>
          <a:xfrm>
            <a:off x="636102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2" name="Shape 10"/>
          <p:cNvSpPr/>
          <p:nvPr/>
        </p:nvSpPr>
        <p:spPr>
          <a:xfrm>
            <a:off x="672678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3" name="Text 11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6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NEW HORIZON Elementary 6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2377440" cy="530352"/>
          </a:xfrm>
          <a:prstGeom prst="roundRect">
            <a:avLst>
              <a:gd name="adj" fmla="val 50000"/>
            </a:avLst>
          </a:prstGeom>
          <a:solidFill>
            <a:srgbClr val="1E6E46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Step 3 / 5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5501488" y="1097280"/>
            <a:ext cx="1188720" cy="118872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5" name="Text 3"/>
          <p:cNvSpPr/>
          <p:nvPr/>
        </p:nvSpPr>
        <p:spPr>
          <a:xfrm>
            <a:off x="5501488" y="1097280"/>
            <a:ext cx="1188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3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822960" y="2514600"/>
            <a:ext cx="10545775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2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Group: Nice! / Me, too! / Why?</a:t>
            </a:r>
            <a:endParaRPr lang="en-US" sz="4200" dirty="0"/>
          </a:p>
        </p:txBody>
      </p:sp>
      <p:sp>
        <p:nvSpPr>
          <p:cNvPr id="7" name="Text 5"/>
          <p:cNvSpPr/>
          <p:nvPr/>
        </p:nvSpPr>
        <p:spPr>
          <a:xfrm>
            <a:off x="1097280" y="4206240"/>
            <a:ext cx="9997135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グループのみんなは、あいづちか質問を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つ返す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526374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9" name="Shape 7"/>
          <p:cNvSpPr/>
          <p:nvPr/>
        </p:nvSpPr>
        <p:spPr>
          <a:xfrm>
            <a:off x="562950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0" name="Shape 8"/>
          <p:cNvSpPr/>
          <p:nvPr/>
        </p:nvSpPr>
        <p:spPr>
          <a:xfrm>
            <a:off x="5995264" y="5760720"/>
            <a:ext cx="201168" cy="20116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11" name="Shape 9"/>
          <p:cNvSpPr/>
          <p:nvPr/>
        </p:nvSpPr>
        <p:spPr>
          <a:xfrm>
            <a:off x="636102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2" name="Shape 10"/>
          <p:cNvSpPr/>
          <p:nvPr/>
        </p:nvSpPr>
        <p:spPr>
          <a:xfrm>
            <a:off x="672678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3" name="Text 11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6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NEW HORIZON Elementary 6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2377440" cy="530352"/>
          </a:xfrm>
          <a:prstGeom prst="roundRect">
            <a:avLst>
              <a:gd name="adj" fmla="val 50000"/>
            </a:avLst>
          </a:prstGeom>
          <a:solidFill>
            <a:srgbClr val="1E6E46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Step 4 / 5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5501488" y="1097280"/>
            <a:ext cx="1188720" cy="118872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5" name="Text 3"/>
          <p:cNvSpPr/>
          <p:nvPr/>
        </p:nvSpPr>
        <p:spPr>
          <a:xfrm>
            <a:off x="5501488" y="1097280"/>
            <a:ext cx="1188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4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822960" y="2514600"/>
            <a:ext cx="10545775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8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Check the box.</a:t>
            </a:r>
            <a:endParaRPr lang="en-US" sz="5800" dirty="0"/>
          </a:p>
        </p:txBody>
      </p:sp>
      <p:sp>
        <p:nvSpPr>
          <p:cNvPr id="7" name="Text 5"/>
          <p:cNvSpPr/>
          <p:nvPr/>
        </p:nvSpPr>
        <p:spPr>
          <a:xfrm>
            <a:off x="1097280" y="4206240"/>
            <a:ext cx="9997135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言えたらその行のマスに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つチェック。同じ目が出たら、前とはちがう内容にする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526374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9" name="Shape 7"/>
          <p:cNvSpPr/>
          <p:nvPr/>
        </p:nvSpPr>
        <p:spPr>
          <a:xfrm>
            <a:off x="562950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0" name="Shape 8"/>
          <p:cNvSpPr/>
          <p:nvPr/>
        </p:nvSpPr>
        <p:spPr>
          <a:xfrm>
            <a:off x="599526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1" name="Shape 9"/>
          <p:cNvSpPr/>
          <p:nvPr/>
        </p:nvSpPr>
        <p:spPr>
          <a:xfrm>
            <a:off x="6361024" y="5760720"/>
            <a:ext cx="201168" cy="20116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12" name="Shape 10"/>
          <p:cNvSpPr/>
          <p:nvPr/>
        </p:nvSpPr>
        <p:spPr>
          <a:xfrm>
            <a:off x="672678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3" name="Text 11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6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NEW HORIZON Elementary 6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2377440" cy="530352"/>
          </a:xfrm>
          <a:prstGeom prst="roundRect">
            <a:avLst>
              <a:gd name="adj" fmla="val 50000"/>
            </a:avLst>
          </a:prstGeom>
          <a:solidFill>
            <a:srgbClr val="1E6E46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Step 5 / 5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5501488" y="1097280"/>
            <a:ext cx="1188720" cy="118872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5" name="Text 3"/>
          <p:cNvSpPr/>
          <p:nvPr/>
        </p:nvSpPr>
        <p:spPr>
          <a:xfrm>
            <a:off x="5501488" y="1097280"/>
            <a:ext cx="1188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5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822960" y="2514600"/>
            <a:ext cx="10545775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8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All six? Great job!</a:t>
            </a:r>
            <a:endParaRPr lang="en-US" sz="5800" dirty="0"/>
          </a:p>
        </p:txBody>
      </p:sp>
      <p:sp>
        <p:nvSpPr>
          <p:cNvPr id="7" name="Text 5"/>
          <p:cNvSpPr/>
          <p:nvPr/>
        </p:nvSpPr>
        <p:spPr>
          <a:xfrm>
            <a:off x="1097280" y="4206240"/>
            <a:ext cx="9997135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6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つの行ぜんぶにチェックがついたらクリア（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3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周でとどく）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526374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9" name="Shape 7"/>
          <p:cNvSpPr/>
          <p:nvPr/>
        </p:nvSpPr>
        <p:spPr>
          <a:xfrm>
            <a:off x="562950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0" name="Shape 8"/>
          <p:cNvSpPr/>
          <p:nvPr/>
        </p:nvSpPr>
        <p:spPr>
          <a:xfrm>
            <a:off x="599526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1" name="Shape 9"/>
          <p:cNvSpPr/>
          <p:nvPr/>
        </p:nvSpPr>
        <p:spPr>
          <a:xfrm>
            <a:off x="636102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2" name="Shape 10"/>
          <p:cNvSpPr/>
          <p:nvPr/>
        </p:nvSpPr>
        <p:spPr>
          <a:xfrm>
            <a:off x="6726784" y="5760720"/>
            <a:ext cx="201168" cy="20116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13" name="Text 11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6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NEW HORIZON Elementary 6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2926080" cy="548640"/>
          </a:xfrm>
          <a:prstGeom prst="roundRect">
            <a:avLst>
              <a:gd name="adj" fmla="val 50000"/>
            </a:avLst>
          </a:prstGeom>
          <a:solidFill>
            <a:srgbClr val="FDF3DA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ルール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822960" y="1234440"/>
            <a:ext cx="10545775" cy="1060704"/>
          </a:xfrm>
          <a:prstGeom prst="roundRect">
            <a:avLst>
              <a:gd name="adj" fmla="val 12069"/>
            </a:avLst>
          </a:prstGeom>
          <a:solidFill>
            <a:srgbClr val="FDF3DA"/>
          </a:solidFill>
          <a:ln w="15240">
            <a:solidFill>
              <a:srgbClr val="F2DFA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97280" y="1234440"/>
            <a:ext cx="9997135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①パスは</a:t>
            </a:r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人</a:t>
            </a:r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回まで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822960" y="2423160"/>
            <a:ext cx="10545775" cy="1060704"/>
          </a:xfrm>
          <a:prstGeom prst="roundRect">
            <a:avLst>
              <a:gd name="adj" fmla="val 12069"/>
            </a:avLst>
          </a:prstGeom>
          <a:solidFill>
            <a:srgbClr val="FDF3DA"/>
          </a:solidFill>
          <a:ln w="15240">
            <a:solidFill>
              <a:srgbClr val="F2DFA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97280" y="2423160"/>
            <a:ext cx="9997135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②だれかが言ったら、必ずあいづちか質問を返す——返すまでが</a:t>
            </a:r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ターン</a:t>
            </a:r>
            <a:endParaRPr lang="en-US" sz="2600" dirty="0"/>
          </a:p>
        </p:txBody>
      </p:sp>
      <p:sp>
        <p:nvSpPr>
          <p:cNvPr id="8" name="Text 6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6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NEW HORIZON Elementary 6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AF4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3291840" cy="548640"/>
          </a:xfrm>
          <a:prstGeom prst="roundRect">
            <a:avLst>
              <a:gd name="adj" fmla="val 50000"/>
            </a:avLst>
          </a:prstGeom>
          <a:solidFill>
            <a:srgbClr val="2979AE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レベルアップ！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822960" y="1325880"/>
            <a:ext cx="10545775" cy="4206240"/>
          </a:xfrm>
          <a:prstGeom prst="roundRect">
            <a:avLst>
              <a:gd name="adj" fmla="val 4348"/>
            </a:avLst>
          </a:prstGeom>
          <a:solidFill>
            <a:srgbClr val="FFFFFF"/>
          </a:solidFill>
          <a:ln w="20320">
            <a:solidFill>
              <a:srgbClr val="BBD9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88720" y="1463040"/>
            <a:ext cx="9814255" cy="3931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「つながる</a:t>
            </a:r>
            <a:pPr algn="ctr" indent="0" marL="0">
              <a:buNone/>
            </a:pPr>
            <a:r>
              <a:rPr lang="en-US" sz="3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2</a:t>
            </a:r>
            <a:pPr algn="ctr" indent="0" marL="0">
              <a:buNone/>
            </a:pPr>
            <a:r>
              <a:rPr lang="en-US" sz="3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文」でスーパークリア！（</a:t>
            </a:r>
            <a:pPr algn="ctr" indent="0" marL="0">
              <a:buNone/>
            </a:pPr>
            <a:r>
              <a:rPr lang="en-US" sz="34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I like dogs. My treasure is my dog.</a:t>
            </a:r>
            <a:pPr algn="ctr" indent="0" marL="0">
              <a:buNone/>
            </a:pPr>
            <a:r>
              <a:rPr lang="en-US" sz="3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）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6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NEW HORIZON Elementary 6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E6E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371600"/>
            <a:ext cx="1219169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2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Good job!</a:t>
            </a:r>
            <a:endParaRPr lang="en-US" sz="7200" dirty="0"/>
          </a:p>
        </p:txBody>
      </p:sp>
      <p:sp>
        <p:nvSpPr>
          <p:cNvPr id="3" name="Text 1"/>
          <p:cNvSpPr/>
          <p:nvPr/>
        </p:nvSpPr>
        <p:spPr>
          <a:xfrm>
            <a:off x="822960" y="2788920"/>
            <a:ext cx="1054577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今日つかった英語を、もう一度</a:t>
            </a:r>
            <a:pPr algn="ctr" indent="0" marL="0">
              <a:buNone/>
            </a:pPr>
            <a:r>
              <a:rPr lang="en-US" sz="26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26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言ってみよう。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1340968" y="4069080"/>
            <a:ext cx="9509760" cy="658368"/>
          </a:xfrm>
          <a:prstGeom prst="roundRect">
            <a:avLst>
              <a:gd name="adj" fmla="val 50000"/>
            </a:avLst>
          </a:prstGeom>
          <a:solidFill>
            <a:srgbClr val="F6C453"/>
          </a:solidFill>
          <a:ln/>
        </p:spPr>
      </p:sp>
      <p:sp>
        <p:nvSpPr>
          <p:cNvPr id="5" name="Text 3"/>
          <p:cNvSpPr/>
          <p:nvPr/>
        </p:nvSpPr>
        <p:spPr>
          <a:xfrm>
            <a:off x="1340968" y="4069080"/>
            <a:ext cx="95097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この投影版（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PowerPoint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）は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 Premium 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特典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／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活動シートの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PDF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は無料でダウンロードできます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0" y="6035040"/>
            <a:ext cx="121916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4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4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400" dirty="0">
                <a:solidFill>
                  <a:srgbClr val="9FD3B6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サイコロトーク（5つの型をぜんぶ使いきる）【投影版】</dc:title>
  <dc:subject>PptxGenJS Presentation</dc:subject>
  <dc:creator>英語教材ラボ 小学校版</dc:creator>
  <cp:lastModifiedBy>英語教材ラボ 小学校版</cp:lastModifiedBy>
  <cp:revision>1</cp:revision>
  <dcterms:created xsi:type="dcterms:W3CDTF">2026-10-11T23:15:11Z</dcterms:created>
  <dcterms:modified xsi:type="dcterms:W3CDTF">2026-10-11T23:15:11Z</dcterms:modified>
</cp:coreProperties>
</file>