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きくワーク（es5-hello-wsl）の投影版。紙の表・絵・記入欄はきくワークのPDFを使う（この画面は何問目かと答え合わせだけ）。読み方: 各人物2回ずつ、ゆっくり読む。1回目は聞くだけ、2回目で○をつけるよう指示。（Listen first. Now, circle!）ボーナスのつづりは1文字ずつ指を折りながら。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読む英語（Emma）: Hello! I'm Emma. E-M-M-A. Emma! ／ I like tennis. And I like pizza. Pizza is yummy!　〔日本語: こんにちは！ エマです。E・M・M・A！ ／ テニスが好き。それとピザ！ ピザはおいしい！〕　先生へ: （イギリスの女の子・元気に）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（イギリスの女の子・元気に）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読む英語（Lucas）: Hi! I'm Lucas. I like swimming. Splash, splash! ／ And I like music. I play the guitar!　〔日本語: やあ！ ルーカスです。水泳が好き。バシャバシャ！ ／ それと音楽が好き。ギターをひくよ！〕　先生へ: （ブラジルの男の子・ゆっくりめに）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（ブラジルの男の子・ゆっくりめに）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読む英語（Mei）: Hello! I'm Mei. I like dodgeball! ／ And I like cats. I have two cats!　〔日本語: こんにちは！ メイです。ドッジボールが好き！ ／ それと、ねこが好き。2ひきかっています！〕　先生へ: （シンガポールの女の子・はきはきと）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答え合わせ。英語の文は、聞こえた音を目で確かめるため（読ませなくてよい）。　先生へ: （シンガポールの女の子・はきはきと）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紙の答え（そのまま）: Emma＝tennis・pizza／Lucas＝swimming・music／Mei＝dodgeball・cats／ボーナス＝EMMA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締め。聞きとれた語を1つ、ふりかえりカードの1行に書かせてよい。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632808" y="822960"/>
            <a:ext cx="292608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632808" y="822960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きくワーク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1072865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世界の子どもの自己紹介（第</a:t>
            </a:r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7</a:t>
            </a:r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時）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1097280" y="2971800"/>
            <a:ext cx="9997135" cy="1600200"/>
          </a:xfrm>
          <a:prstGeom prst="roundRect">
            <a:avLst>
              <a:gd name="adj" fmla="val 10286"/>
            </a:avLst>
          </a:prstGeom>
          <a:solidFill>
            <a:srgbClr val="175A38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0" y="3017520"/>
            <a:ext cx="9448495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4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人の自己紹介を聞いて、名前とすきなものを線でつなごう。先生が</a:t>
            </a:r>
            <a:pPr algn="ctr" indent="0" marL="0">
              <a:buNone/>
            </a:pPr>
            <a:r>
              <a:rPr lang="en-US" sz="24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2400" dirty="0">
                <a:solidFill>
                  <a:srgbClr val="E3F2E9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回ずつ読むよ。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14400" y="4709160"/>
            <a:ext cx="103628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自己紹介・名前のつづり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175608" y="5303520"/>
            <a:ext cx="3840480" cy="603504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9" name="Text 7"/>
          <p:cNvSpPr/>
          <p:nvPr/>
        </p:nvSpPr>
        <p:spPr>
          <a:xfrm>
            <a:off x="4175608" y="5303520"/>
            <a:ext cx="3840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Let's listen!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Emma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718408" y="1371600"/>
            <a:ext cx="4754880" cy="91440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5" name="Text 3"/>
          <p:cNvSpPr/>
          <p:nvPr/>
        </p:nvSpPr>
        <p:spPr>
          <a:xfrm>
            <a:off x="3718408" y="13716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Emma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Emma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tennis</a:t>
            </a:r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pizza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Emma. E-M-M-A. Emma!</a:t>
            </a:r>
            <a:endParaRPr lang="en-US" sz="3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tennis. And I like pizza. Pizza is yummy!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Lucas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718408" y="1371600"/>
            <a:ext cx="4754880" cy="91440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5" name="Text 3"/>
          <p:cNvSpPr/>
          <p:nvPr/>
        </p:nvSpPr>
        <p:spPr>
          <a:xfrm>
            <a:off x="3718408" y="13716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Lucas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Lucas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Hi! I'm Lucas. I like swimming. Splash, splash!</a:t>
            </a:r>
            <a:endParaRPr lang="en-US" sz="3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And I like music. I play the guitar!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Mei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718408" y="1371600"/>
            <a:ext cx="4754880" cy="91440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5" name="Text 3"/>
          <p:cNvSpPr/>
          <p:nvPr/>
        </p:nvSpPr>
        <p:spPr>
          <a:xfrm>
            <a:off x="3718408" y="13716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Mei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1219169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Listen!</a:t>
            </a:r>
            <a:endParaRPr lang="en-US" sz="9600" dirty="0"/>
          </a:p>
        </p:txBody>
      </p:sp>
      <p:sp>
        <p:nvSpPr>
          <p:cNvPr id="7" name="Text 5"/>
          <p:cNvSpPr/>
          <p:nvPr/>
        </p:nvSpPr>
        <p:spPr>
          <a:xfrm>
            <a:off x="0" y="4389120"/>
            <a:ext cx="121916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よく聞いてね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10896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Mei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1554480"/>
          </a:xfrm>
          <a:prstGeom prst="roundRect">
            <a:avLst>
              <a:gd name="adj" fmla="val 11765"/>
            </a:avLst>
          </a:prstGeom>
          <a:solidFill>
            <a:srgbClr val="FDF3DA"/>
          </a:solidFill>
          <a:ln w="2032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dodgeball</a:t>
            </a:r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4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cats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22960" y="297180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5F8A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聞こえた英語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3429000"/>
            <a:ext cx="10545775" cy="2606040"/>
          </a:xfrm>
          <a:prstGeom prst="roundRect">
            <a:avLst>
              <a:gd name="adj" fmla="val 5614"/>
            </a:avLst>
          </a:prstGeom>
          <a:solidFill>
            <a:srgbClr val="FFFFFF"/>
          </a:solidFill>
          <a:ln w="17780">
            <a:solidFill>
              <a:srgbClr val="BBD9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3429000"/>
            <a:ext cx="9997135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Mei. I like dodgeball!</a:t>
            </a:r>
            <a:endParaRPr lang="en-US" sz="3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And I like cats. I have two cats!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84048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答え（まとめ）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0545775" cy="758952"/>
          </a:xfrm>
          <a:prstGeom prst="roundRect">
            <a:avLst>
              <a:gd name="adj" fmla="val 14458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188720"/>
            <a:ext cx="9997135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Emma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　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tennis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pizza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057400"/>
            <a:ext cx="10545775" cy="758952"/>
          </a:xfrm>
          <a:prstGeom prst="roundRect">
            <a:avLst>
              <a:gd name="adj" fmla="val 14458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057400"/>
            <a:ext cx="9997135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Lucas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　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2926080"/>
            <a:ext cx="10545775" cy="758952"/>
          </a:xfrm>
          <a:prstGeom prst="roundRect">
            <a:avLst>
              <a:gd name="adj" fmla="val 14458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2926080"/>
            <a:ext cx="9997135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Mei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　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dodgeball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cats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822960" y="3794760"/>
            <a:ext cx="10545775" cy="758952"/>
          </a:xfrm>
          <a:prstGeom prst="roundRect">
            <a:avLst>
              <a:gd name="adj" fmla="val 14458"/>
            </a:avLst>
          </a:prstGeom>
          <a:solidFill>
            <a:srgbClr val="EAF4FB"/>
          </a:solidFill>
          <a:ln w="12700">
            <a:solidFill>
              <a:srgbClr val="BBD9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3794760"/>
            <a:ext cx="9997135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ボーナス　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EMMA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5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5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listening!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聞きとれた英語を、もう一度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きくワークの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きくワーク：世界の子どもの自己紹介（第7時）【投影版】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2026-10-11T23:15:12Z</dcterms:created>
  <dcterms:modified xsi:type="dcterms:W3CDTF">2026-10-11T23:15:12Z</dcterms:modified>
</cp:coreProperties>
</file>