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キーフレーズポスター（es5-hello-poster）の投影版。紙のポスターは単元中ずっと掲示しておき、この画面は「練習の進行」に使う。英語だけのスライドで先に言わせ、めくって日本語で答え合わせ——順番を逆にすると、子どもは日本語だけ見て英語を読まなくな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じぶんが 言う ことばのゾーン。紙のポスターでも同じ色で分かれている（みどり）。「いま、どっち側？」の一言で子どもが自分で切りかえられる。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Hello! I'm Hana.
（こんにちは！ わたしは花です。）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Hello! I'm Hana.
こんにちは！ わたしは花です。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you spell your name?
（名前はどうつづるの？）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you spell your name?
名前はどうつづるの？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H-A-N-A. Hana!
（H・A・N・A で、はな！）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H-A-N-A. Hana!
H・A・N・A で、はな！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きく ときの ことばのゾーン。紙のポスターでも同じ色で分かれている（水色）。「いま、どっち側？」の一言で子どもが自分で切りかえられる。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sport do you like?
（何のスポーツが好き？）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sport do you like?
何のスポーツが好き？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like soccer. How about you?
（サッカーが好き。あなたは？）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like soccer. How about you?
サッカーが好き。あなたは？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Me, too! / Nice!
（わたしも！／いいね！）
まず英語だけ。先生が2回読む→全員→列ごと、の順で3回言わせてから次のスライドで意味を確かめる。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Me, too! / Nice!
わたしも！／いいね！
意味が分かったら、もう一度英語だけで言わせる（日本語を見ながら言わせない）。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入れかえの型: I like ________.（________が すきです。）
スポーツ・食べもの・教科・どうぶつの 16こ。What sport do you like? の sport を food や subject に かえて 聞いてみよう。
絵カード（es5-hello-cards）と同じ16語。カードを黒板に貼っていれば、この画面は見せなくてもよい——貼る時間が取れない日のための1枚。全員で3回→となりの人と2回、で3分。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この画面は「ポスターを見ていいよ」を先生が言わなくて済むようにするための1枚。活動中に言葉につまった子は、自分でポスターを見に行ける（上3つ＝名前ゾーン（緑）、下3つ＝すきなものゾーン（水色）。活動中に言葉につまったら「ポスターを見ていいよ」で自走できる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572768"/>
            <a:ext cx="12191695" cy="11338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0" b="1" spc="600" kern="0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 ことば</a:t>
            </a:r>
            <a:endParaRPr lang="en-US" sz="6800" dirty="0"/>
          </a:p>
        </p:txBody>
      </p:sp>
      <p:sp>
        <p:nvSpPr>
          <p:cNvPr id="3" name="Text 1"/>
          <p:cNvSpPr/>
          <p:nvPr/>
        </p:nvSpPr>
        <p:spPr>
          <a:xfrm>
            <a:off x="0" y="2889504"/>
            <a:ext cx="12191695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自己紹介・名前のつづり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374904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えいごを 見て、聞いて、まねして 言おう。さいごは じぶんの ことばに かえてみよう。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2621128" y="4663440"/>
            <a:ext cx="694944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6" name="Text 4"/>
          <p:cNvSpPr/>
          <p:nvPr/>
        </p:nvSpPr>
        <p:spPr>
          <a:xfrm>
            <a:off x="2621128" y="4663440"/>
            <a:ext cx="69494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黒板の ポスターと 同じ ことばです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83664"/>
            <a:ext cx="10545775" cy="2468880"/>
          </a:xfrm>
          <a:prstGeom prst="roundRect">
            <a:avLst>
              <a:gd name="adj" fmla="val 7407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2231136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463040" y="3127248"/>
            <a:ext cx="92656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つたえる ときの ことば。上から じゅんに 言うと、はなしが 1つ できあがります。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1／3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Hana.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1／3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Hana.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こんにちは！ わたしは花です。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2／3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7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do you spell your name?</a:t>
            </a:r>
            <a:endParaRPr lang="en-US" sz="37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2／3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7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do you spell your name?</a:t>
            </a:r>
            <a:endParaRPr lang="en-US" sz="37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名前はどうつづるの？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3／3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H-A-N-A. Hana!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9F5E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じぶんが 言う ことば　3／3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H-A-N-A. Hana!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H・A・N・A で、はな！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83664"/>
            <a:ext cx="10545775" cy="2468880"/>
          </a:xfrm>
          <a:prstGeom prst="roundRect">
            <a:avLst>
              <a:gd name="adj" fmla="val 7407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2231136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463040" y="3127248"/>
            <a:ext cx="92656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あいての 話を もっと 聞きたい ときの ことば。ここが 出ると 会話が つづきます。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1／3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3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sport do you like?</a:t>
            </a:r>
            <a:endParaRPr lang="en-US" sz="43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1／3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3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What sport do you like?</a:t>
            </a:r>
            <a:endParaRPr lang="en-US" sz="43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何のスポーツが好き？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2／3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soccer. How about you?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2／3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soccer. How about you?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サッカーが好き。あなたは？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3／3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2048256"/>
            <a:ext cx="10180015" cy="2194560"/>
          </a:xfrm>
          <a:prstGeom prst="roundRect">
            <a:avLst>
              <a:gd name="adj" fmla="val 8333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2048256"/>
            <a:ext cx="944849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 / Nice!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0" y="4718304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いっしょに 言ってみよう。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3200400" cy="548640"/>
          </a:xfrm>
          <a:prstGeom prst="roundRect">
            <a:avLst>
              <a:gd name="adj" fmla="val 50000"/>
            </a:avLst>
          </a:prstGeom>
          <a:solidFill>
            <a:srgbClr val="EAF4FB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79AE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きく ときの ことば　3／3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05840" y="1792224"/>
            <a:ext cx="10180015" cy="1920240"/>
          </a:xfrm>
          <a:prstGeom prst="roundRect">
            <a:avLst>
              <a:gd name="adj" fmla="val 9524"/>
            </a:avLst>
          </a:prstGeom>
          <a:solidFill>
            <a:srgbClr val="EAF4FB"/>
          </a:solidFill>
          <a:ln w="25400">
            <a:solidFill>
              <a:srgbClr val="BBD9EC"/>
            </a:solidFill>
            <a:prstDash val="solid"/>
          </a:ln>
          <a:effectLst>
            <a:outerShdw sx="100000" sy="100000" kx="0" ky="0" algn="bl" rotWithShape="0" blurRad="88900" dist="38100" dir="5400000">
              <a:srgbClr val="000000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0" y="1792224"/>
            <a:ext cx="94484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979A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 / Nice!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1005840" y="3968496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わたしも！／いいね！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　｜　小学校外国語 5年｜NEW HORIZON Elementary 5 Unit 1 対応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66928"/>
            <a:ext cx="512064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6692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ことばを かえて 言ってみよう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1316736"/>
            <a:ext cx="10545775" cy="1371600"/>
          </a:xfrm>
          <a:prstGeom prst="roundRect">
            <a:avLst>
              <a:gd name="adj" fmla="val 12000"/>
            </a:avLst>
          </a:prstGeom>
          <a:solidFill>
            <a:srgbClr val="E9F5EE"/>
          </a:solidFill>
          <a:ln w="25400">
            <a:solidFill>
              <a:srgbClr val="CBE3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426464"/>
            <a:ext cx="999713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________.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097280" y="2194560"/>
            <a:ext cx="999713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________が すきです。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2962656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2962656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soccer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505124" y="2962656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8276" y="2962656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baseball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187288" y="2962656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60440" y="2962656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basketball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869451" y="2962656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42603" y="2962656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swimming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22960" y="3675888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6112" y="3675888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dodgeball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3505124" y="3675888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78276" y="3675888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tennis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187288" y="3675888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60440" y="3675888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pizza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869451" y="3675888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42603" y="3675888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sushi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822960" y="4389120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96112" y="4389120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curry and rice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3505124" y="4389120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578276" y="4389120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ice cream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6187288" y="4389120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260440" y="4389120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math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8869451" y="4389120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942603" y="4389120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music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822960" y="5102352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96112" y="5102352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science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3505124" y="5102352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8276" y="5102352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P.E.</a:t>
            </a:r>
            <a:endParaRPr lang="en-US" sz="1700" dirty="0"/>
          </a:p>
        </p:txBody>
      </p:sp>
      <p:sp>
        <p:nvSpPr>
          <p:cNvPr id="35" name="Shape 33"/>
          <p:cNvSpPr/>
          <p:nvPr/>
        </p:nvSpPr>
        <p:spPr>
          <a:xfrm>
            <a:off x="6187288" y="5102352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260440" y="5102352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dogs</a:t>
            </a:r>
            <a:endParaRPr lang="en-US" sz="1700" dirty="0"/>
          </a:p>
        </p:txBody>
      </p:sp>
      <p:sp>
        <p:nvSpPr>
          <p:cNvPr id="37" name="Shape 35"/>
          <p:cNvSpPr/>
          <p:nvPr/>
        </p:nvSpPr>
        <p:spPr>
          <a:xfrm>
            <a:off x="8869451" y="5102352"/>
            <a:ext cx="2499284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7780">
            <a:solidFill>
              <a:srgbClr val="CBE3D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942603" y="5102352"/>
            <a:ext cx="23529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cats</a:t>
            </a:r>
            <a:endParaRPr lang="en-US" sz="1700" dirty="0"/>
          </a:p>
        </p:txBody>
      </p:sp>
      <p:sp>
        <p:nvSpPr>
          <p:cNvPr id="39" name="Text 37"/>
          <p:cNvSpPr/>
          <p:nvPr/>
        </p:nvSpPr>
        <p:spPr>
          <a:xfrm>
            <a:off x="822960" y="5815584"/>
            <a:ext cx="105457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スポーツ・食べもの・教科・どうぶつの 16こ。What sport do you like? の sport を food や subject に かえて 聞いてみよう。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103120"/>
            <a:ext cx="1054577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言えた ことばは、ポスターで さがしてみよう。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822960" y="3255264"/>
            <a:ext cx="1054577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黒板のよこの ポスターは、こまった ときに 見ていい 紙です。おぼえなくて だいじょうぶ。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1798168" y="4242816"/>
            <a:ext cx="85953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798168" y="4242816"/>
            <a:ext cx="8595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この投影版（PowerPoint）は Premium 特典 ／ ポスターのPDFは無料でダウンロードできます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 小学校版　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自己紹介・名前のつづり キーフレーズ【投影版】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2026-10-11T23:15:24Z</dcterms:created>
  <dcterms:modified xsi:type="dcterms:W3CDTF">2026-10-11T23:15:24Z</dcterms:modified>
</cp:coreProperties>
</file>