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f0bbdfb5-fd3b-da74-31ef-657a1d78a8ba}">
          <p14:sldIdLst>
            <p14:sldId id="256"/>
          </p14:sldIdLst>
        </p14:section>
        <p14:section name="活動" id="{2472f0df-7e05-20ec-4d3f-1c9c79f08c11}">
          <p14:sldIdLst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ふり返り" id="{1d660256-d9ae-0452-f4bf-6f68f3d0c927}">
          <p14:sldIdLst>
            <p14:sldId id="263"/>
            <p14:sldId id="264"/>
          </p14:sldIdLst>
        </p14:section>
        <p14:section name="先生用" id="{7c0728c3-042e-9297-dfbd-b85aafe9a775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【時間】0–2（2分）・全体
【先生のことば】T: Hello, everyone! How are you?（みなさん、こんにちは。）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【時間】2–6（4分）・全体
【先生のことば】T（日本語でよい）: 先生と1人ずつ、名刺こうかん会と同じやり取りをします。
【削るとき】説明（2–6）は役割のまとめの画面だけにして2分で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【時間】2–6（つづき）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【時間】6–15（9分）・1対1
【先生のことば】T: Hello! I'm ___.　（先に名乗り、子どもの名乗りを待つ） ／ T: How do you spell your name?　（かきかたワーク①を見てもよい） ／ T: What sport do you like?　（答えのあと3秒だまって待つ。おわりは Nice! See you!）
【操作】この回のあいだはこの画面のまま（めくらない）。次の班に替わるときに次へ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【時間】15–24（9分）・1対1
【先生のことば】T（日本語でよい）: 役割を1つずらします。
【操作】この回のあいだはこの画面のまま（めくらない）。次の班に替わるときに次へ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【時間】24–33（9分）・1対1
【先生のことば】T（日本語でよい）: 役割を1つずらします。
【操作】この回のあいだはこの画面のまま（めくらない）。次の班に替わるときに次へ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【時間】33–41（8分）・1対1
【先生のことば】T（日本語でよい）: 役割を1つずらします。
【操作】この回のあいだはこの画面のまま（めくらない）。次の班に替わるときに次へ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【時間】41–45（4分）・全体→ひとり
【先生のことば】T（日本語でよい）: 「つたわった！」しゅんかんを1つ、書けたかな。 ／ T: Good job! See you next time.（よくがんばりました。）
【削るとき】最後の振り返りは、まだ書けていない子だけ書く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【時間】41–45（つづき）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1127729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Hello!</a:t>
            </a:r>
            <a:endParaRPr lang="en-US" sz="9600" dirty="0"/>
          </a:p>
        </p:txBody>
      </p:sp>
      <p:sp>
        <p:nvSpPr>
          <p:cNvPr id="3" name="Text 1"/>
          <p:cNvSpPr/>
          <p:nvPr/>
        </p:nvSpPr>
        <p:spPr>
          <a:xfrm>
            <a:off x="457200" y="3749040"/>
            <a:ext cx="112772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Lesson 8/8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先生と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人ずつ、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名刺こうかん会と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同じやり取り（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約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分）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731520"/>
          </a:xfrm>
          <a:prstGeom prst="roundRect">
            <a:avLst>
              <a:gd name="adj" fmla="val 375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やくわり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10728655" cy="12298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テスト席：よばれたら先生の席へ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731520" y="2674620"/>
            <a:ext cx="10728655" cy="12298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名刺あてクイズ：</a:t>
            </a:r>
            <a:pPr indent="0" marL="0">
              <a:buNone/>
            </a:pPr>
            <a:r>
              <a:rPr lang="en-US" sz="36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 like </a:t>
            </a:r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だけ読んで、</a:t>
            </a:r>
            <a:endParaRPr lang="en-US" sz="3600" dirty="0"/>
          </a:p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だれの名刺か当てる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31520" y="3977640"/>
            <a:ext cx="10728655" cy="12298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ビンゴ：班の中だけで（小声で）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731520" y="5280660"/>
            <a:ext cx="10728655" cy="12298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振り返り：振り返りカードの</a:t>
            </a:r>
            <a:endParaRPr lang="en-US" sz="3600" dirty="0"/>
          </a:p>
          <a:p>
            <a:pPr indent="0" marL="0">
              <a:buNone/>
            </a:pPr>
            <a:r>
              <a:rPr lang="ja-JP" altLang="en-US" sz="3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単元のおわりの欄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777240"/>
          </a:xfrm>
          <a:prstGeom prst="roundRect">
            <a:avLst>
              <a:gd name="adj" fmla="val 35294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270662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46304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班：テスト席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731520" y="398678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74320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班：名刺あてクイズ</a:t>
            </a:r>
            <a:endParaRPr lang="en-US" sz="4400" dirty="0"/>
          </a:p>
        </p:txBody>
      </p:sp>
      <p:sp>
        <p:nvSpPr>
          <p:cNvPr id="8" name="Shape 6"/>
          <p:cNvSpPr/>
          <p:nvPr/>
        </p:nvSpPr>
        <p:spPr>
          <a:xfrm>
            <a:off x="731520" y="526694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02336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班：ビンゴ</a:t>
            </a:r>
            <a:endParaRPr lang="en-US" sz="4400" dirty="0"/>
          </a:p>
        </p:txBody>
      </p:sp>
      <p:sp>
        <p:nvSpPr>
          <p:cNvPr id="10" name="Shape 8"/>
          <p:cNvSpPr/>
          <p:nvPr/>
        </p:nvSpPr>
        <p:spPr>
          <a:xfrm>
            <a:off x="731520" y="654710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530352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班：振り返り</a:t>
            </a:r>
            <a:endParaRPr lang="en-US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777240"/>
          </a:xfrm>
          <a:prstGeom prst="roundRect">
            <a:avLst>
              <a:gd name="adj" fmla="val 35294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270662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46304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班：名刺あてクイズ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731520" y="398678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74320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班：ビンゴ</a:t>
            </a:r>
            <a:endParaRPr lang="en-US" sz="4400" dirty="0"/>
          </a:p>
        </p:txBody>
      </p:sp>
      <p:sp>
        <p:nvSpPr>
          <p:cNvPr id="8" name="Shape 6"/>
          <p:cNvSpPr/>
          <p:nvPr/>
        </p:nvSpPr>
        <p:spPr>
          <a:xfrm>
            <a:off x="731520" y="526694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02336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班：振り返り</a:t>
            </a:r>
            <a:endParaRPr lang="en-US" sz="4400" dirty="0"/>
          </a:p>
        </p:txBody>
      </p:sp>
      <p:sp>
        <p:nvSpPr>
          <p:cNvPr id="10" name="Shape 8"/>
          <p:cNvSpPr/>
          <p:nvPr/>
        </p:nvSpPr>
        <p:spPr>
          <a:xfrm>
            <a:off x="731520" y="654710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530352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班：テスト席</a:t>
            </a:r>
            <a:endParaRPr lang="en-US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777240"/>
          </a:xfrm>
          <a:prstGeom prst="roundRect">
            <a:avLst>
              <a:gd name="adj" fmla="val 35294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270662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46304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班：ビンゴ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731520" y="398678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74320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班：振り返り</a:t>
            </a:r>
            <a:endParaRPr lang="en-US" sz="4400" dirty="0"/>
          </a:p>
        </p:txBody>
      </p:sp>
      <p:sp>
        <p:nvSpPr>
          <p:cNvPr id="8" name="Shape 6"/>
          <p:cNvSpPr/>
          <p:nvPr/>
        </p:nvSpPr>
        <p:spPr>
          <a:xfrm>
            <a:off x="731520" y="526694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02336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班：テスト席</a:t>
            </a:r>
            <a:endParaRPr lang="en-US" sz="4400" dirty="0"/>
          </a:p>
        </p:txBody>
      </p:sp>
      <p:sp>
        <p:nvSpPr>
          <p:cNvPr id="10" name="Shape 8"/>
          <p:cNvSpPr/>
          <p:nvPr/>
        </p:nvSpPr>
        <p:spPr>
          <a:xfrm>
            <a:off x="731520" y="654710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530352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班：名刺あてクイズ</a:t>
            </a:r>
            <a:endParaRPr lang="en-US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777240"/>
          </a:xfrm>
          <a:prstGeom prst="roundRect">
            <a:avLst>
              <a:gd name="adj" fmla="val 35294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45720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ja-JP" altLang="en-US" sz="36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回目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270662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46304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班：振り返り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731520" y="398678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74320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班：テスト席</a:t>
            </a:r>
            <a:endParaRPr lang="en-US" sz="4400" dirty="0"/>
          </a:p>
        </p:txBody>
      </p:sp>
      <p:sp>
        <p:nvSpPr>
          <p:cNvPr id="8" name="Shape 6"/>
          <p:cNvSpPr/>
          <p:nvPr/>
        </p:nvSpPr>
        <p:spPr>
          <a:xfrm>
            <a:off x="731520" y="526694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402336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班：名刺あてクイズ</a:t>
            </a:r>
            <a:endParaRPr lang="en-US" sz="4400" dirty="0"/>
          </a:p>
        </p:txBody>
      </p:sp>
      <p:sp>
        <p:nvSpPr>
          <p:cNvPr id="10" name="Shape 8"/>
          <p:cNvSpPr/>
          <p:nvPr/>
        </p:nvSpPr>
        <p:spPr>
          <a:xfrm>
            <a:off x="731520" y="6547104"/>
            <a:ext cx="10728655" cy="0"/>
          </a:xfrm>
          <a:prstGeom prst="line">
            <a:avLst/>
          </a:prstGeom>
          <a:noFill/>
          <a:ln w="12700">
            <a:solidFill>
              <a:srgbClr val="1E6E4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5303520"/>
            <a:ext cx="1036289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4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班：ビンゴ</a:t>
            </a:r>
            <a:endParaRPr lang="en-US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943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5943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先生と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対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で、</a:t>
            </a:r>
            <a:endParaRPr lang="en-US" sz="4900" dirty="0"/>
          </a:p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はじめましての</a:t>
            </a:r>
            <a:endParaRPr lang="en-US" sz="4900" dirty="0"/>
          </a:p>
          <a:p>
            <a:pPr indent="0" marL="0">
              <a:buNone/>
            </a:pPr>
            <a:r>
              <a:rPr lang="ja-JP" altLang="en-US" sz="49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インタビューをしよう</a:t>
            </a:r>
            <a:endParaRPr lang="en-US" sz="4900" dirty="0"/>
          </a:p>
        </p:txBody>
      </p:sp>
      <p:sp>
        <p:nvSpPr>
          <p:cNvPr id="5" name="Shape 3"/>
          <p:cNvSpPr/>
          <p:nvPr/>
        </p:nvSpPr>
        <p:spPr>
          <a:xfrm>
            <a:off x="640080" y="4069080"/>
            <a:ext cx="10911535" cy="2331720"/>
          </a:xfrm>
          <a:prstGeom prst="roundRect">
            <a:avLst>
              <a:gd name="adj" fmla="val 784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069080"/>
            <a:ext cx="10362895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振り返りカードの単元のおわりの欄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900" b="1" dirty="0">
                <a:solidFill>
                  <a:srgbClr val="1E6E4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 See you!</a:t>
            </a:r>
            <a:endParaRPr lang="en-US" sz="7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　はじめまして、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5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年◯組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8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テストの日——はじめましてインタビュー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あいさつ（歌はなし）。今日はテストの日。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テストのやり方と、待つ班の役割（テスト席・名刺あて…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班がテスト席・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班が名刺あてクイズ・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班…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回目。役割を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つずらす（テストを終えた班は名刺あ…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S5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回目。役割を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つずらす。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回目。役割を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つずらす。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振り返りカードの単元のおわりの欄（◎○△・「つたわ…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〔パフォーマンステスト〕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部（記録シート）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〔絵カード〕　テスト席に提示用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もらった名刺（名刺あてクイズ）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人数分（ビンゴ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枚目・第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時の予備）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〔振り返りカード〕　人数分（単元のおわりの欄）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待機イス・教室のタイマー　各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https://eigo-kyozai-lab.com/elementary/shidoan/es5-hello#h8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はじめまして、5年◯組 第8時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2026-10-11T23:50:21Z</dcterms:created>
  <dcterms:modified xsi:type="dcterms:W3CDTF">2026-10-11T23:50:21Z</dcterms:modified>
</cp:coreProperties>
</file>