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はじめ" id="{3271c02f-820c-9b98-e44e-144b7a147697}">
          <p14:sldIdLst>
            <p14:sldId id="256"/>
          </p14:sldIdLst>
        </p14:section>
        <p14:section name="うた・チャンツ" id="{4eeb6eec-dd9d-30e1-2d3a-3e75315a466f}">
          <p14:sldIdLst>
            <p14:sldId id="257"/>
            <p14:sldId id="258"/>
          </p14:sldIdLst>
        </p14:section>
        <p14:section name="ことば" id="{507d1da5-64f5-3520-6c15-d3513e9987ab}">
          <p14:sldIdLst>
            <p14:sldId id="259"/>
            <p14:sldId id="260"/>
          </p14:sldIdLst>
        </p14:section>
        <p14:section name="めあて" id="{899f2c48-d405-ef2d-aa19-f74e4215a8c9}">
          <p14:sldIdLst>
            <p14:sldId id="261"/>
          </p14:sldIdLst>
        </p14:section>
        <p14:section name="活動" id="{6f4d9c73-4acf-838a-697e-4a7d794efd89}">
          <p14:sldIdLst>
            <p14:sldId id="262"/>
            <p14:sldId id="263"/>
            <p14:sldId id="264"/>
            <p14:sldId id="265"/>
            <p14:sldId id="266"/>
            <p14:sldId id="267"/>
            <p14:sldId id="268"/>
          </p14:sldIdLst>
        </p14:section>
        <p14:section name="ふり返り" id="{f12cedff-5e81-0e4a-c80e-cd15416dcf24}">
          <p14:sldIdLst>
            <p14:sldId id="269"/>
            <p14:sldId id="270"/>
          </p14:sldIdLst>
        </p14:section>
        <p14:section name="付録" id="{452d43e9-cb8c-d752-1d65-197157fcd8fb}">
          <p14:sldIdLst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</p14:sldIdLst>
        </p14:section>
        <p14:section name="先生用" id="{f382b12a-13c2-4d81-5279-5ba37b00ffb1}">
          <p14:sldIdLst>
            <p14:sldId id="27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スライドショー（発表者ツール）で映してください。編集画面のまま映すと、このノート欄が子どもに見えます。複製表示ではノートは見えないので、紙の1ページ目で進めてください。使い方は最後の非表示スライドにあります。
【時間】0–5（5分）・全体
【先生のことば】T: Hello, everyone! How are you?（みなさん、こんにちは。）
【操作】歌は、スライドショーを始める前にデジタル教材で済ませる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【時間】5–10（5分）・全体
【先生のことば】T（日本語でよい）: つづりを聞いて、どの絵か指さそう。
【操作】Esc→教材→Shift+F5 で戻る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【時間】5–10（つづき）
【画面に語を出していない（絵だけ）。先生が言う語】soccer, baseball, basketball, swimming, dodgeball, tennis, pizza, sushi, curry and rice, ice cream, math, music, science, P.E., dogs, cats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【時間】10–15（5分）・ひとり
【先生のことば】T: Just listen.　（1回目）聞くだけ。 ／ T: Now, circle!　（2回目）○をつけよう。
【削るとき】きくワーク（10–15）は1だけにして、ボーナスは朝の時間へ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【時間】10–15（つづき）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【時間】15–17（2分）・全体
【先生のことば】T（日本語でよい）: 今日は後半グループ。前半グループは、いい反応を見つけてね。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【時間】17–24（7分）・後半：1対1／前半：席
【先生のことば】T: Exchange cards with two friends.（2人と名刺をこうかんしよう。）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【時間】17–24（つづき）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【時間】24–28（4分）・全体→となり
【先生のことば】T: What did you want to say? Japanese is OK.（言いたかったことは？ 日本語でいいよ。）
【操作】日本語の札を押すと英語の画面へ。英語の画面の「もどる」で戻る。リンクが動かないときは、紙の2ページ目（展開の補足）の補給表を読む
【削るとき】中間指導（24–28）は、黒板の右を指さして読むだけにして2分で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【時間】24–28（つづき）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【時間】28–33（5分）・後半：1対1／前半：席
【先生のことば】T: Use a new phrase if you can.（使えそうなら、新しいことばを1つ。）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【時間】33–37（4分）・全体
【先生のことば】T: Hello! Big news! I know your favorites now! ／ T: Dodgeball! Ice cream! And... P.E.! Many friends like them!（子：Me, too! / I like P.E., too!） ／ T: We know each other now! Next time, we have the final interview. Let's have fun!
【操作】台本は画面に出さない（紙の1ページ目の小枠で読む）。単元ページのモデル音声は、前の日に耳で練習する用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【時間】33–37（つづき）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【時間】37–45（8分）・全体→ひとり
【先生のことば】T（日本語でよい）: 友だちのすきを、1つ知れたかな。 ／ T: Good job! See you next time.（よくがんばりました。）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【時間】37–45（つづき）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【中間指導の補給表】もう一回言って → One more time, please.（「こまったときのえいご」ポスターの1番——この単元で一生の道具になる）。「もどる」で ▶S10 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【中間指導の補給表】ゆっくり言って → Slowly, please.（「〜, please.」は何にでも使える）。「もどる」で ▶S10 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【中間指導の補給表】わたしも！（同じのが好き） → Me, too!（あいづちの王様）。「もどる」で ▶S10 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【中間指導の補給表】いいね！かっこいい！ → Nice! / Cool!（ひとこと返すと次が続く）。「もどる」で ▶S10 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【中間指導の補給表】（名刺を）どうぞ → Here you are.（わたすときの決まり文句。レストランの単元でまた会う）。「もどる」で ▶S10 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【中間指導の補給表】もらってうれしい！ → Thank you! I'm happy!（I'm 〜. は名前だけのことばじゃない）。「もどる」で ▶S10 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【中間指導の補給表】先生の名前もたずねたい → How do you spell your name?（単元の質問は、そのまま先生にも使える）。「もどる」で ▶S10 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【中間指導の補給表】またね！ → See you!（おわりのあいさつまでが名刺こうかん）。「もどる」で ▶S10 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この非表示スライドは先生用です。印刷するときは「非表示スライドを印刷する」を選んでください。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" Target="slide16.xml"/><Relationship Id="rId2" Type="http://schemas.openxmlformats.org/officeDocument/2006/relationships/slide" Target="slide17.xml"/><Relationship Id="rId3" Type="http://schemas.openxmlformats.org/officeDocument/2006/relationships/slide" Target="slide18.xml"/><Relationship Id="rId4" Type="http://schemas.openxmlformats.org/officeDocument/2006/relationships/slide" Target="slide19.xml"/><Relationship Id="rId5" Type="http://schemas.openxmlformats.org/officeDocument/2006/relationships/slide" Target="slide20.xml"/><Relationship Id="rId6" Type="http://schemas.openxmlformats.org/officeDocument/2006/relationships/slide" Target="slide21.xml"/><Relationship Id="rId7" Type="http://schemas.openxmlformats.org/officeDocument/2006/relationships/slide" Target="slide22.xml"/><Relationship Id="rId8" Type="http://schemas.openxmlformats.org/officeDocument/2006/relationships/slide" Target="slide23.xml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5.png"/><Relationship Id="rId2" Type="http://schemas.openxmlformats.org/officeDocument/2006/relationships/image" Target="../media/image-3-10.png"/><Relationship Id="rId3" Type="http://schemas.openxmlformats.org/officeDocument/2006/relationships/image" Target="../media/image-3-14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" Target="slide1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" Target="slide1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" Target="slide1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" Target="slide1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" Target="slide1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" Target="slide1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" Target="slide1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" Target="slide1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きょうの流れ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731520" y="11430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11430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0–5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017520" y="11430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4000" dirty="0"/>
          </a:p>
        </p:txBody>
      </p:sp>
      <p:sp>
        <p:nvSpPr>
          <p:cNvPr id="6" name="Shape 4"/>
          <p:cNvSpPr/>
          <p:nvPr/>
        </p:nvSpPr>
        <p:spPr>
          <a:xfrm>
            <a:off x="731520" y="20574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20574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5–10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3017520" y="20574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4000" dirty="0"/>
          </a:p>
        </p:txBody>
      </p:sp>
      <p:sp>
        <p:nvSpPr>
          <p:cNvPr id="9" name="Shape 7"/>
          <p:cNvSpPr/>
          <p:nvPr/>
        </p:nvSpPr>
        <p:spPr>
          <a:xfrm>
            <a:off x="731520" y="29718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29718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10–15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3017520" y="29718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4000" dirty="0"/>
          </a:p>
        </p:txBody>
      </p:sp>
      <p:sp>
        <p:nvSpPr>
          <p:cNvPr id="12" name="Shape 10"/>
          <p:cNvSpPr/>
          <p:nvPr/>
        </p:nvSpPr>
        <p:spPr>
          <a:xfrm>
            <a:off x="731520" y="38862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4400" y="38862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15–17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3017520" y="38862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4000" dirty="0"/>
          </a:p>
        </p:txBody>
      </p:sp>
      <p:sp>
        <p:nvSpPr>
          <p:cNvPr id="15" name="Shape 13"/>
          <p:cNvSpPr/>
          <p:nvPr/>
        </p:nvSpPr>
        <p:spPr>
          <a:xfrm>
            <a:off x="731520" y="48006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14400" y="48006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17–37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3017520" y="48006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4000" dirty="0"/>
          </a:p>
        </p:txBody>
      </p:sp>
      <p:sp>
        <p:nvSpPr>
          <p:cNvPr id="18" name="Shape 16"/>
          <p:cNvSpPr/>
          <p:nvPr/>
        </p:nvSpPr>
        <p:spPr>
          <a:xfrm>
            <a:off x="731520" y="5715000"/>
            <a:ext cx="10728655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71500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37–45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3017520" y="5715000"/>
            <a:ext cx="81683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0" y="1371600"/>
            <a:ext cx="12191695" cy="4114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20000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♪</a:t>
            </a:r>
            <a:endParaRPr lang="en-US" sz="20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2487" y="822960"/>
            <a:ext cx="1291590" cy="1291590"/>
          </a:xfrm>
          <a:prstGeom prst="rect">
            <a:avLst/>
          </a:prstGeom>
        </p:spPr>
      </p:pic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7531" y="822960"/>
            <a:ext cx="1291590" cy="1291590"/>
          </a:xfrm>
          <a:prstGeom prst="rect">
            <a:avLst/>
          </a:prstGeom>
        </p:spPr>
      </p:pic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2575" y="822960"/>
            <a:ext cx="1291590" cy="1291590"/>
          </a:xfrm>
          <a:prstGeom prst="rect">
            <a:avLst/>
          </a:prstGeom>
        </p:spPr>
      </p:pic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7618" y="822960"/>
            <a:ext cx="1291590" cy="1291590"/>
          </a:xfrm>
          <a:prstGeom prst="rect">
            <a:avLst/>
          </a:prstGeom>
        </p:spPr>
      </p:pic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2487" y="2251710"/>
            <a:ext cx="1291590" cy="1291590"/>
          </a:xfrm>
          <a:prstGeom prst="rect">
            <a:avLst/>
          </a:prstGeom>
        </p:spPr>
      </p:pic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7531" y="2251710"/>
            <a:ext cx="1291590" cy="1291590"/>
          </a:xfrm>
          <a:prstGeom prst="rect">
            <a:avLst/>
          </a:prstGeom>
        </p:spPr>
      </p:pic>
      <p:pic>
        <p:nvPicPr>
          <p:cNvPr id="2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82575" y="2251710"/>
            <a:ext cx="1291590" cy="1291590"/>
          </a:xfrm>
          <a:prstGeom prst="rect">
            <a:avLst/>
          </a:prstGeom>
        </p:spPr>
      </p:pic>
      <p:pic>
        <p:nvPicPr>
          <p:cNvPr id="23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47618" y="2251710"/>
            <a:ext cx="1291590" cy="1291590"/>
          </a:xfrm>
          <a:prstGeom prst="rect">
            <a:avLst/>
          </a:prstGeom>
        </p:spPr>
      </p:pic>
      <p:pic>
        <p:nvPicPr>
          <p:cNvPr id="24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52487" y="3680460"/>
            <a:ext cx="1291590" cy="1291590"/>
          </a:xfrm>
          <a:prstGeom prst="rect">
            <a:avLst/>
          </a:prstGeom>
        </p:spPr>
      </p:pic>
      <p:pic>
        <p:nvPicPr>
          <p:cNvPr id="25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17531" y="3680460"/>
            <a:ext cx="1291590" cy="1291590"/>
          </a:xfrm>
          <a:prstGeom prst="rect">
            <a:avLst/>
          </a:prstGeom>
        </p:spPr>
      </p:pic>
      <p:pic>
        <p:nvPicPr>
          <p:cNvPr id="26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82575" y="3680460"/>
            <a:ext cx="1291590" cy="1291590"/>
          </a:xfrm>
          <a:prstGeom prst="rect">
            <a:avLst/>
          </a:prstGeom>
        </p:spPr>
      </p:pic>
      <p:pic>
        <p:nvPicPr>
          <p:cNvPr id="27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747618" y="3680460"/>
            <a:ext cx="1291590" cy="1291590"/>
          </a:xfrm>
          <a:prstGeom prst="rect">
            <a:avLst/>
          </a:prstGeom>
        </p:spPr>
      </p:pic>
      <p:pic>
        <p:nvPicPr>
          <p:cNvPr id="28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52487" y="5109210"/>
            <a:ext cx="1291590" cy="1291590"/>
          </a:xfrm>
          <a:prstGeom prst="rect">
            <a:avLst/>
          </a:prstGeom>
        </p:spPr>
      </p:pic>
      <p:pic>
        <p:nvPicPr>
          <p:cNvPr id="29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017531" y="5109210"/>
            <a:ext cx="1291590" cy="1291590"/>
          </a:xfrm>
          <a:prstGeom prst="rect">
            <a:avLst/>
          </a:prstGeom>
        </p:spPr>
      </p:pic>
      <p:pic>
        <p:nvPicPr>
          <p:cNvPr id="30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882575" y="5109210"/>
            <a:ext cx="1291590" cy="1291590"/>
          </a:xfrm>
          <a:prstGeom prst="rect">
            <a:avLst/>
          </a:prstGeom>
        </p:spPr>
      </p:pic>
      <p:pic>
        <p:nvPicPr>
          <p:cNvPr id="31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747618" y="5109210"/>
            <a:ext cx="1291590" cy="129159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548640" y="1691640"/>
            <a:ext cx="11094415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72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よく聞こう</a:t>
            </a:r>
            <a:endParaRPr lang="en-US" sz="7200" dirty="0"/>
          </a:p>
        </p:txBody>
      </p:sp>
      <p:sp>
        <p:nvSpPr>
          <p:cNvPr id="17" name="Text 15"/>
          <p:cNvSpPr/>
          <p:nvPr/>
        </p:nvSpPr>
        <p:spPr>
          <a:xfrm>
            <a:off x="548640" y="370332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algn="ctr" indent="0" marL="0">
              <a:buNone/>
            </a:pPr>
            <a:r>
              <a:rPr lang="ja-JP" altLang="en-US" sz="4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回読みます</a:t>
            </a:r>
            <a:endParaRPr lang="en-US" sz="4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434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こたえ</a:t>
            </a:r>
            <a:endParaRPr lang="en-US" sz="5400" dirty="0"/>
          </a:p>
          <a:p>
            <a:pPr algn="ctr" indent="0" marL="0">
              <a:buNone/>
            </a:pPr>
            <a:r>
              <a:rPr lang="en-US" sz="5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Emma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：</a:t>
            </a:r>
            <a:pPr algn="ctr" indent="0" marL="0">
              <a:buNone/>
            </a:pPr>
            <a:r>
              <a:rPr lang="en-US" sz="5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tennis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・</a:t>
            </a:r>
            <a:pPr algn="ctr" indent="0" marL="0">
              <a:buNone/>
            </a:pPr>
            <a:r>
              <a:rPr lang="en-US" sz="5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pizza</a:t>
            </a:r>
            <a:endParaRPr lang="en-US" sz="5400" dirty="0"/>
          </a:p>
          <a:p>
            <a:pPr algn="ctr" indent="0" marL="0">
              <a:buNone/>
            </a:pPr>
            <a:r>
              <a:rPr lang="en-US" sz="5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Lucas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：</a:t>
            </a:r>
            <a:pPr algn="ctr" indent="0" marL="0">
              <a:buNone/>
            </a:pPr>
            <a:r>
              <a:rPr lang="en-US" sz="5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swimming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・</a:t>
            </a:r>
            <a:pPr algn="ctr" indent="0" marL="0">
              <a:buNone/>
            </a:pPr>
            <a:r>
              <a:rPr lang="en-US" sz="5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music</a:t>
            </a:r>
            <a:endParaRPr lang="en-US" sz="5400" dirty="0"/>
          </a:p>
          <a:p>
            <a:pPr algn="ctr" indent="0" marL="0">
              <a:buNone/>
            </a:pPr>
            <a:r>
              <a:rPr lang="en-US" sz="5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Mei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：</a:t>
            </a:r>
            <a:pPr algn="ctr" indent="0" marL="0">
              <a:buNone/>
            </a:pPr>
            <a:r>
              <a:rPr lang="en-US" sz="5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dodgeball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・</a:t>
            </a:r>
            <a:pPr algn="ctr" indent="0" marL="0">
              <a:buNone/>
            </a:pPr>
            <a:r>
              <a:rPr lang="en-US" sz="5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cats</a:t>
            </a:r>
            <a:endParaRPr lang="en-US" sz="5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2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457200" y="1051560"/>
            <a:ext cx="11277295" cy="525780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50800">
            <a:solidFill>
              <a:srgbClr val="1E6E4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2960" y="1280160"/>
            <a:ext cx="2377440" cy="685800"/>
          </a:xfrm>
          <a:prstGeom prst="roundRect">
            <a:avLst>
              <a:gd name="adj" fmla="val 400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2960" y="128016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3200" dirty="0"/>
          </a:p>
        </p:txBody>
      </p:sp>
      <p:sp>
        <p:nvSpPr>
          <p:cNvPr id="19" name="Text 17"/>
          <p:cNvSpPr/>
          <p:nvPr/>
        </p:nvSpPr>
        <p:spPr>
          <a:xfrm>
            <a:off x="822960" y="2148840"/>
            <a:ext cx="10545775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名刺こうかんで、</a:t>
            </a:r>
            <a:endParaRPr lang="en-US" sz="6000" dirty="0"/>
          </a:p>
          <a:p>
            <a:pPr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友だちのすきに反応を</a:t>
            </a:r>
            <a:endParaRPr lang="en-US" sz="6000" dirty="0"/>
          </a:p>
          <a:p>
            <a:pPr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返そう</a:t>
            </a:r>
            <a:endParaRPr lang="en-US" sz="6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7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434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後半グループ（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5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〜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8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班）：</a:t>
            </a:r>
            <a:endParaRPr lang="en-US" sz="5400" dirty="0"/>
          </a:p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名刺こうかん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前半グループ</a:t>
            </a:r>
            <a:endParaRPr lang="en-US" sz="5400" dirty="0"/>
          </a:p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（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〜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4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班）：いい</a:t>
            </a:r>
            <a:endParaRPr lang="en-US" sz="5400" dirty="0"/>
          </a:p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反応みつけ係</a:t>
            </a:r>
            <a:endParaRPr lang="en-US" sz="5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7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5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Hello! I'm ___. I like ___. How about you?</a:t>
            </a:r>
            <a:endParaRPr lang="en-US" sz="3500" dirty="0"/>
          </a:p>
        </p:txBody>
      </p:sp>
      <p:sp>
        <p:nvSpPr>
          <p:cNvPr id="17" name="Text 15"/>
          <p:cNvSpPr/>
          <p:nvPr/>
        </p:nvSpPr>
        <p:spPr>
          <a:xfrm>
            <a:off x="640080" y="3246120"/>
            <a:ext cx="10911535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回目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7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2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人とこうかん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4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548640" y="1508760"/>
            <a:ext cx="11094415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6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言いたかったことは？</a:t>
            </a:r>
            <a:endParaRPr lang="en-US" sz="6900" dirty="0"/>
          </a:p>
        </p:txBody>
      </p:sp>
      <p:sp>
        <p:nvSpPr>
          <p:cNvPr id="17" name="Shape 15"/>
          <p:cNvSpPr/>
          <p:nvPr/>
        </p:nvSpPr>
        <p:spPr>
          <a:xfrm>
            <a:off x="3535528" y="3886200"/>
            <a:ext cx="5120640" cy="1280160"/>
          </a:xfrm>
          <a:prstGeom prst="roundRect">
            <a:avLst>
              <a:gd name="adj" fmla="val 14286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535528" y="3886200"/>
            <a:ext cx="5120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日本語で</a:t>
            </a:r>
            <a:pPr algn="ctr" indent="0" marL="0">
              <a:buNone/>
            </a:pPr>
            <a:r>
              <a:rPr lang="en-US" sz="5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OK</a:t>
            </a:r>
            <a:endParaRPr lang="en-US" sz="5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4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>
            <a:hlinkClick r:id="rId1" tooltip="" action="ppaction://hlinksldjump"/>
          </p:cNvPr>
          <p:cNvSpPr/>
          <p:nvPr/>
        </p:nvSpPr>
        <p:spPr>
          <a:xfrm>
            <a:off x="548640" y="850392"/>
            <a:ext cx="5455768" cy="1305306"/>
          </a:xfrm>
          <a:prstGeom prst="roundRect">
            <a:avLst>
              <a:gd name="adj" fmla="val 10508"/>
            </a:avLst>
          </a:prstGeom>
          <a:solidFill>
            <a:srgbClr val="FFFFFF"/>
          </a:solidFill>
          <a:ln w="31750">
            <a:solidFill>
              <a:srgbClr val="2979AE"/>
            </a:solidFill>
            <a:prstDash val="solid"/>
          </a:ln>
        </p:spPr>
      </p:sp>
      <p:sp>
        <p:nvSpPr>
          <p:cNvPr id="17" name="Text 15">
            <a:hlinkClick r:id="rId1" tooltip="" action="ppaction://hlinksldjump"/>
          </p:cNvPr>
          <p:cNvSpPr/>
          <p:nvPr/>
        </p:nvSpPr>
        <p:spPr>
          <a:xfrm>
            <a:off x="685800" y="850392"/>
            <a:ext cx="5181448" cy="13053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3200" u="sng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もう一回言って</a:t>
            </a:r>
            <a:endParaRPr lang="en-US" sz="3200" dirty="0"/>
          </a:p>
        </p:txBody>
      </p:sp>
      <p:sp>
        <p:nvSpPr>
          <p:cNvPr id="18" name="Shape 16">
            <a:hlinkClick r:id="rId2" tooltip="" action="ppaction://hlinksldjump"/>
          </p:cNvPr>
          <p:cNvSpPr/>
          <p:nvPr/>
        </p:nvSpPr>
        <p:spPr>
          <a:xfrm>
            <a:off x="6187288" y="850392"/>
            <a:ext cx="5455768" cy="1305306"/>
          </a:xfrm>
          <a:prstGeom prst="roundRect">
            <a:avLst>
              <a:gd name="adj" fmla="val 10508"/>
            </a:avLst>
          </a:prstGeom>
          <a:solidFill>
            <a:srgbClr val="FFFFFF"/>
          </a:solidFill>
          <a:ln w="31750">
            <a:solidFill>
              <a:srgbClr val="2979AE"/>
            </a:solidFill>
            <a:prstDash val="solid"/>
          </a:ln>
        </p:spPr>
      </p:sp>
      <p:sp>
        <p:nvSpPr>
          <p:cNvPr id="19" name="Text 17">
            <a:hlinkClick r:id="rId2" tooltip="" action="ppaction://hlinksldjump"/>
          </p:cNvPr>
          <p:cNvSpPr/>
          <p:nvPr/>
        </p:nvSpPr>
        <p:spPr>
          <a:xfrm>
            <a:off x="6324448" y="850392"/>
            <a:ext cx="5181448" cy="13053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3200" u="sng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2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ゆっくり言って</a:t>
            </a:r>
            <a:endParaRPr lang="en-US" sz="3200" dirty="0"/>
          </a:p>
        </p:txBody>
      </p:sp>
      <p:sp>
        <p:nvSpPr>
          <p:cNvPr id="20" name="Shape 18">
            <a:hlinkClick r:id="rId3" tooltip="" action="ppaction://hlinksldjump"/>
          </p:cNvPr>
          <p:cNvSpPr/>
          <p:nvPr/>
        </p:nvSpPr>
        <p:spPr>
          <a:xfrm>
            <a:off x="548640" y="2302002"/>
            <a:ext cx="5455768" cy="1305306"/>
          </a:xfrm>
          <a:prstGeom prst="roundRect">
            <a:avLst>
              <a:gd name="adj" fmla="val 10508"/>
            </a:avLst>
          </a:prstGeom>
          <a:solidFill>
            <a:srgbClr val="FFFFFF"/>
          </a:solidFill>
          <a:ln w="31750">
            <a:solidFill>
              <a:srgbClr val="2979AE"/>
            </a:solidFill>
            <a:prstDash val="solid"/>
          </a:ln>
        </p:spPr>
      </p:sp>
      <p:sp>
        <p:nvSpPr>
          <p:cNvPr id="21" name="Text 19">
            <a:hlinkClick r:id="rId3" tooltip="" action="ppaction://hlinksldjump"/>
          </p:cNvPr>
          <p:cNvSpPr/>
          <p:nvPr/>
        </p:nvSpPr>
        <p:spPr>
          <a:xfrm>
            <a:off x="685800" y="2302002"/>
            <a:ext cx="5181448" cy="13053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3200" u="sng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3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わたしも！</a:t>
            </a:r>
            <a:endParaRPr lang="en-US" sz="3200" dirty="0"/>
          </a:p>
          <a:p>
            <a:pPr indent="0" marL="0">
              <a:buNone/>
            </a:pPr>
            <a:r>
              <a:rPr lang="ja-JP" altLang="en-US" sz="3200" u="sng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3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（同じのが好き）</a:t>
            </a:r>
            <a:endParaRPr lang="en-US" sz="3200" dirty="0"/>
          </a:p>
        </p:txBody>
      </p:sp>
      <p:sp>
        <p:nvSpPr>
          <p:cNvPr id="22" name="Shape 20">
            <a:hlinkClick r:id="rId4" tooltip="" action="ppaction://hlinksldjump"/>
          </p:cNvPr>
          <p:cNvSpPr/>
          <p:nvPr/>
        </p:nvSpPr>
        <p:spPr>
          <a:xfrm>
            <a:off x="6187288" y="2302002"/>
            <a:ext cx="5455768" cy="1305306"/>
          </a:xfrm>
          <a:prstGeom prst="roundRect">
            <a:avLst>
              <a:gd name="adj" fmla="val 10508"/>
            </a:avLst>
          </a:prstGeom>
          <a:solidFill>
            <a:srgbClr val="FFFFFF"/>
          </a:solidFill>
          <a:ln w="31750">
            <a:solidFill>
              <a:srgbClr val="2979AE"/>
            </a:solidFill>
            <a:prstDash val="solid"/>
          </a:ln>
        </p:spPr>
      </p:sp>
      <p:sp>
        <p:nvSpPr>
          <p:cNvPr id="23" name="Text 21">
            <a:hlinkClick r:id="rId4" tooltip="" action="ppaction://hlinksldjump"/>
          </p:cNvPr>
          <p:cNvSpPr/>
          <p:nvPr/>
        </p:nvSpPr>
        <p:spPr>
          <a:xfrm>
            <a:off x="6324448" y="2302002"/>
            <a:ext cx="5181448" cy="13053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3200" u="sng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4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いいね！かっこいい！</a:t>
            </a:r>
            <a:endParaRPr lang="en-US" sz="3200" dirty="0"/>
          </a:p>
        </p:txBody>
      </p:sp>
      <p:sp>
        <p:nvSpPr>
          <p:cNvPr id="24" name="Shape 22">
            <a:hlinkClick r:id="rId5" tooltip="" action="ppaction://hlinksldjump"/>
          </p:cNvPr>
          <p:cNvSpPr/>
          <p:nvPr/>
        </p:nvSpPr>
        <p:spPr>
          <a:xfrm>
            <a:off x="548640" y="3753612"/>
            <a:ext cx="5455768" cy="1305306"/>
          </a:xfrm>
          <a:prstGeom prst="roundRect">
            <a:avLst>
              <a:gd name="adj" fmla="val 10508"/>
            </a:avLst>
          </a:prstGeom>
          <a:solidFill>
            <a:srgbClr val="FFFFFF"/>
          </a:solidFill>
          <a:ln w="31750">
            <a:solidFill>
              <a:srgbClr val="2979AE"/>
            </a:solidFill>
            <a:prstDash val="solid"/>
          </a:ln>
        </p:spPr>
      </p:sp>
      <p:sp>
        <p:nvSpPr>
          <p:cNvPr id="25" name="Text 23">
            <a:hlinkClick r:id="rId5" tooltip="" action="ppaction://hlinksldjump"/>
          </p:cNvPr>
          <p:cNvSpPr/>
          <p:nvPr/>
        </p:nvSpPr>
        <p:spPr>
          <a:xfrm>
            <a:off x="685800" y="3753612"/>
            <a:ext cx="5181448" cy="13053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3200" u="sng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5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（名刺を）どうぞ</a:t>
            </a:r>
            <a:endParaRPr lang="en-US" sz="3200" dirty="0"/>
          </a:p>
        </p:txBody>
      </p:sp>
      <p:sp>
        <p:nvSpPr>
          <p:cNvPr id="26" name="Shape 24">
            <a:hlinkClick r:id="rId6" tooltip="" action="ppaction://hlinksldjump"/>
          </p:cNvPr>
          <p:cNvSpPr/>
          <p:nvPr/>
        </p:nvSpPr>
        <p:spPr>
          <a:xfrm>
            <a:off x="6187288" y="3753612"/>
            <a:ext cx="5455768" cy="1305306"/>
          </a:xfrm>
          <a:prstGeom prst="roundRect">
            <a:avLst>
              <a:gd name="adj" fmla="val 10508"/>
            </a:avLst>
          </a:prstGeom>
          <a:solidFill>
            <a:srgbClr val="FFFFFF"/>
          </a:solidFill>
          <a:ln w="31750">
            <a:solidFill>
              <a:srgbClr val="2979AE"/>
            </a:solidFill>
            <a:prstDash val="solid"/>
          </a:ln>
        </p:spPr>
      </p:sp>
      <p:sp>
        <p:nvSpPr>
          <p:cNvPr id="27" name="Text 25">
            <a:hlinkClick r:id="rId6" tooltip="" action="ppaction://hlinksldjump"/>
          </p:cNvPr>
          <p:cNvSpPr/>
          <p:nvPr/>
        </p:nvSpPr>
        <p:spPr>
          <a:xfrm>
            <a:off x="6324448" y="3753612"/>
            <a:ext cx="5181448" cy="13053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3200" u="sng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6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もらってうれしい！</a:t>
            </a:r>
            <a:endParaRPr lang="en-US" sz="3200" dirty="0"/>
          </a:p>
        </p:txBody>
      </p:sp>
      <p:sp>
        <p:nvSpPr>
          <p:cNvPr id="28" name="Shape 26">
            <a:hlinkClick r:id="rId7" tooltip="" action="ppaction://hlinksldjump"/>
          </p:cNvPr>
          <p:cNvSpPr/>
          <p:nvPr/>
        </p:nvSpPr>
        <p:spPr>
          <a:xfrm>
            <a:off x="548640" y="5205222"/>
            <a:ext cx="5455768" cy="1305306"/>
          </a:xfrm>
          <a:prstGeom prst="roundRect">
            <a:avLst>
              <a:gd name="adj" fmla="val 10508"/>
            </a:avLst>
          </a:prstGeom>
          <a:solidFill>
            <a:srgbClr val="FFFFFF"/>
          </a:solidFill>
          <a:ln w="31750">
            <a:solidFill>
              <a:srgbClr val="2979AE"/>
            </a:solidFill>
            <a:prstDash val="solid"/>
          </a:ln>
        </p:spPr>
      </p:sp>
      <p:sp>
        <p:nvSpPr>
          <p:cNvPr id="29" name="Text 27">
            <a:hlinkClick r:id="rId7" tooltip="" action="ppaction://hlinksldjump"/>
          </p:cNvPr>
          <p:cNvSpPr/>
          <p:nvPr/>
        </p:nvSpPr>
        <p:spPr>
          <a:xfrm>
            <a:off x="685800" y="5205222"/>
            <a:ext cx="5181448" cy="13053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2900" u="sng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7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先生の名前もたずねたい</a:t>
            </a:r>
            <a:endParaRPr lang="en-US" sz="2900" dirty="0"/>
          </a:p>
        </p:txBody>
      </p:sp>
      <p:sp>
        <p:nvSpPr>
          <p:cNvPr id="30" name="Shape 28">
            <a:hlinkClick r:id="rId8" tooltip="" action="ppaction://hlinksldjump"/>
          </p:cNvPr>
          <p:cNvSpPr/>
          <p:nvPr/>
        </p:nvSpPr>
        <p:spPr>
          <a:xfrm>
            <a:off x="6187288" y="5205222"/>
            <a:ext cx="5455768" cy="1305306"/>
          </a:xfrm>
          <a:prstGeom prst="roundRect">
            <a:avLst>
              <a:gd name="adj" fmla="val 10508"/>
            </a:avLst>
          </a:prstGeom>
          <a:solidFill>
            <a:srgbClr val="FFFFFF"/>
          </a:solidFill>
          <a:ln w="31750">
            <a:solidFill>
              <a:srgbClr val="2979AE"/>
            </a:solidFill>
            <a:prstDash val="solid"/>
          </a:ln>
        </p:spPr>
      </p:sp>
      <p:sp>
        <p:nvSpPr>
          <p:cNvPr id="31" name="Text 29">
            <a:hlinkClick r:id="rId8" tooltip="" action="ppaction://hlinksldjump"/>
          </p:cNvPr>
          <p:cNvSpPr/>
          <p:nvPr/>
        </p:nvSpPr>
        <p:spPr>
          <a:xfrm>
            <a:off x="6324448" y="5205222"/>
            <a:ext cx="5181448" cy="13053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3200" u="sng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8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またね！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640080" y="1508760"/>
            <a:ext cx="10911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5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Hello! I'm ___. I like ___. How about you?</a:t>
            </a:r>
            <a:endParaRPr lang="en-US" sz="3500" dirty="0"/>
          </a:p>
        </p:txBody>
      </p:sp>
      <p:sp>
        <p:nvSpPr>
          <p:cNvPr id="17" name="Text 15"/>
          <p:cNvSpPr/>
          <p:nvPr/>
        </p:nvSpPr>
        <p:spPr>
          <a:xfrm>
            <a:off x="640080" y="3246120"/>
            <a:ext cx="10911535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回目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5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あと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人と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4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4449928" y="868680"/>
            <a:ext cx="3291840" cy="731520"/>
          </a:xfrm>
          <a:prstGeom prst="roundRect">
            <a:avLst>
              <a:gd name="adj" fmla="val 375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449928" y="8686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endParaRPr lang="en-US" sz="3200" dirty="0"/>
          </a:p>
        </p:txBody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3848" y="2148840"/>
            <a:ext cx="2743200" cy="2743200"/>
          </a:xfrm>
          <a:prstGeom prst="rect">
            <a:avLst/>
          </a:prstGeom>
        </p:spPr>
      </p:pic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248" y="2148840"/>
            <a:ext cx="2743200" cy="2743200"/>
          </a:xfrm>
          <a:prstGeom prst="rect">
            <a:avLst/>
          </a:prstGeom>
        </p:spPr>
      </p:pic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4648" y="2148840"/>
            <a:ext cx="27432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4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548640" y="1325880"/>
            <a:ext cx="11094415" cy="4709160"/>
          </a:xfrm>
          <a:prstGeom prst="roundRect">
            <a:avLst>
              <a:gd name="adj" fmla="val 3883"/>
            </a:avLst>
          </a:prstGeom>
          <a:solidFill>
            <a:srgbClr val="FFFFFF"/>
          </a:solidFill>
          <a:ln w="381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" y="1508760"/>
            <a:ext cx="10545775" cy="434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I like ..., too!</a:t>
            </a:r>
            <a:endParaRPr lang="en-US" sz="5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8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640080" y="960120"/>
            <a:ext cx="2377440" cy="685800"/>
          </a:xfrm>
          <a:prstGeom prst="roundRect">
            <a:avLst>
              <a:gd name="adj" fmla="val 400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0080" y="96012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640080" y="1783080"/>
            <a:ext cx="1091153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52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名刺こうかんで、</a:t>
            </a:r>
            <a:endParaRPr lang="en-US" sz="5200" dirty="0"/>
          </a:p>
          <a:p>
            <a:pPr indent="0" marL="0">
              <a:buNone/>
            </a:pPr>
            <a:r>
              <a:rPr lang="ja-JP" altLang="en-US" sz="52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友だちのすきに反応を返そう</a:t>
            </a:r>
            <a:endParaRPr lang="en-US" sz="5200" dirty="0"/>
          </a:p>
        </p:txBody>
      </p:sp>
      <p:sp>
        <p:nvSpPr>
          <p:cNvPr id="19" name="Shape 17"/>
          <p:cNvSpPr/>
          <p:nvPr/>
        </p:nvSpPr>
        <p:spPr>
          <a:xfrm>
            <a:off x="640080" y="4434840"/>
            <a:ext cx="10911535" cy="1965960"/>
          </a:xfrm>
          <a:prstGeom prst="roundRect">
            <a:avLst>
              <a:gd name="adj" fmla="val 9302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14400" y="4434840"/>
            <a:ext cx="10362895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振り返りカードに</a:t>
            </a:r>
            <a:pPr algn="ctr" indent="0" marL="0">
              <a:buNone/>
            </a:pPr>
            <a:r>
              <a:rPr lang="ja-JP" altLang="en-US" sz="3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33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行（めあてのことばで）</a:t>
            </a:r>
            <a:endParaRPr lang="en-US" sz="3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1752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74320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757629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0197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うた・チャンツ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13506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86074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69384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41952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25261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7829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581138" y="137160"/>
            <a:ext cx="1401013" cy="502920"/>
          </a:xfrm>
          <a:prstGeom prst="roundRect">
            <a:avLst>
              <a:gd name="adj" fmla="val 14545"/>
            </a:avLst>
          </a:prstGeom>
          <a:solidFill>
            <a:srgbClr val="1E6E46"/>
          </a:solidFill>
          <a:ln w="38100">
            <a:solidFill>
              <a:srgbClr val="22222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53706" y="137160"/>
            <a:ext cx="145587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5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ふり返り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01023" y="109728"/>
            <a:ext cx="2816352" cy="557784"/>
          </a:xfrm>
          <a:prstGeom prst="roundRect">
            <a:avLst>
              <a:gd name="adj" fmla="val 13115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01023" y="109728"/>
            <a:ext cx="28163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この活動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8</a:t>
            </a:r>
            <a:pPr algn="ctr" indent="0" marL="0">
              <a:buNone/>
            </a:pPr>
            <a:r>
              <a:rPr lang="ja-JP" altLang="en-US" sz="26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548640" y="1828800"/>
            <a:ext cx="11094415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900" b="1" dirty="0">
                <a:solidFill>
                  <a:srgbClr val="1E6E4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Good job! See you!</a:t>
            </a:r>
            <a:endParaRPr lang="en-US" sz="7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097280"/>
            <a:ext cx="109115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3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One more time, please.</a:t>
            </a:r>
            <a:endParaRPr lang="en-US" sz="6300" dirty="0"/>
          </a:p>
        </p:txBody>
      </p:sp>
      <p:sp>
        <p:nvSpPr>
          <p:cNvPr id="3" name="Text 1"/>
          <p:cNvSpPr/>
          <p:nvPr/>
        </p:nvSpPr>
        <p:spPr>
          <a:xfrm>
            <a:off x="640080" y="3474720"/>
            <a:ext cx="1091153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もう一回言って</a:t>
            </a:r>
            <a:endParaRPr lang="en-US" sz="4000" dirty="0"/>
          </a:p>
        </p:txBody>
      </p:sp>
      <p:sp>
        <p:nvSpPr>
          <p:cNvPr id="4" name="Shape 2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oundRect">
            <a:avLst>
              <a:gd name="adj" fmla="val 33333"/>
            </a:avLst>
          </a:prstGeom>
          <a:solidFill>
            <a:srgbClr val="2979AE"/>
          </a:solidFill>
          <a:ln w="12700">
            <a:solidFill>
              <a:srgbClr val="2979AE"/>
            </a:solidFill>
            <a:prstDash val="solid"/>
          </a:ln>
        </p:spPr>
      </p:sp>
      <p:sp>
        <p:nvSpPr>
          <p:cNvPr id="5" name="Text 3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u="sng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もどる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097280"/>
            <a:ext cx="109115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Slowly, please.</a:t>
            </a:r>
            <a:endParaRPr lang="en-US" sz="8000" dirty="0"/>
          </a:p>
        </p:txBody>
      </p:sp>
      <p:sp>
        <p:nvSpPr>
          <p:cNvPr id="3" name="Text 1"/>
          <p:cNvSpPr/>
          <p:nvPr/>
        </p:nvSpPr>
        <p:spPr>
          <a:xfrm>
            <a:off x="640080" y="3474720"/>
            <a:ext cx="1091153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ゆっくり言って</a:t>
            </a:r>
            <a:endParaRPr lang="en-US" sz="4000" dirty="0"/>
          </a:p>
        </p:txBody>
      </p:sp>
      <p:sp>
        <p:nvSpPr>
          <p:cNvPr id="4" name="Shape 2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oundRect">
            <a:avLst>
              <a:gd name="adj" fmla="val 33333"/>
            </a:avLst>
          </a:prstGeom>
          <a:solidFill>
            <a:srgbClr val="2979AE"/>
          </a:solidFill>
          <a:ln w="12700">
            <a:solidFill>
              <a:srgbClr val="2979AE"/>
            </a:solidFill>
            <a:prstDash val="solid"/>
          </a:ln>
        </p:spPr>
      </p:sp>
      <p:sp>
        <p:nvSpPr>
          <p:cNvPr id="5" name="Text 3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u="sng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もどる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097280"/>
            <a:ext cx="109115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Me, too!</a:t>
            </a:r>
            <a:endParaRPr lang="en-US" sz="8000" dirty="0"/>
          </a:p>
        </p:txBody>
      </p:sp>
      <p:sp>
        <p:nvSpPr>
          <p:cNvPr id="3" name="Text 1"/>
          <p:cNvSpPr/>
          <p:nvPr/>
        </p:nvSpPr>
        <p:spPr>
          <a:xfrm>
            <a:off x="640080" y="3474720"/>
            <a:ext cx="1091153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わたしも！（同じのが好き）</a:t>
            </a:r>
            <a:endParaRPr lang="en-US" sz="4000" dirty="0"/>
          </a:p>
        </p:txBody>
      </p:sp>
      <p:sp>
        <p:nvSpPr>
          <p:cNvPr id="4" name="Shape 2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oundRect">
            <a:avLst>
              <a:gd name="adj" fmla="val 33333"/>
            </a:avLst>
          </a:prstGeom>
          <a:solidFill>
            <a:srgbClr val="2979AE"/>
          </a:solidFill>
          <a:ln w="12700">
            <a:solidFill>
              <a:srgbClr val="2979AE"/>
            </a:solidFill>
            <a:prstDash val="solid"/>
          </a:ln>
        </p:spPr>
      </p:sp>
      <p:sp>
        <p:nvSpPr>
          <p:cNvPr id="5" name="Text 3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u="sng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もどる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097280"/>
            <a:ext cx="109115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Nice! / Cool!</a:t>
            </a:r>
            <a:endParaRPr lang="en-US" sz="8000" dirty="0"/>
          </a:p>
        </p:txBody>
      </p:sp>
      <p:sp>
        <p:nvSpPr>
          <p:cNvPr id="3" name="Text 1"/>
          <p:cNvSpPr/>
          <p:nvPr/>
        </p:nvSpPr>
        <p:spPr>
          <a:xfrm>
            <a:off x="640080" y="3474720"/>
            <a:ext cx="1091153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いいね！かっこいい！</a:t>
            </a:r>
            <a:endParaRPr lang="en-US" sz="4000" dirty="0"/>
          </a:p>
        </p:txBody>
      </p:sp>
      <p:sp>
        <p:nvSpPr>
          <p:cNvPr id="4" name="Shape 2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oundRect">
            <a:avLst>
              <a:gd name="adj" fmla="val 33333"/>
            </a:avLst>
          </a:prstGeom>
          <a:solidFill>
            <a:srgbClr val="2979AE"/>
          </a:solidFill>
          <a:ln w="12700">
            <a:solidFill>
              <a:srgbClr val="2979AE"/>
            </a:solidFill>
            <a:prstDash val="solid"/>
          </a:ln>
        </p:spPr>
      </p:sp>
      <p:sp>
        <p:nvSpPr>
          <p:cNvPr id="5" name="Text 3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u="sng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もどる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097280"/>
            <a:ext cx="109115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Here you are.</a:t>
            </a:r>
            <a:endParaRPr lang="en-US" sz="8000" dirty="0"/>
          </a:p>
        </p:txBody>
      </p:sp>
      <p:sp>
        <p:nvSpPr>
          <p:cNvPr id="3" name="Text 1"/>
          <p:cNvSpPr/>
          <p:nvPr/>
        </p:nvSpPr>
        <p:spPr>
          <a:xfrm>
            <a:off x="640080" y="3474720"/>
            <a:ext cx="1091153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（名刺を）どうぞ</a:t>
            </a:r>
            <a:endParaRPr lang="en-US" sz="4000" dirty="0"/>
          </a:p>
        </p:txBody>
      </p:sp>
      <p:sp>
        <p:nvSpPr>
          <p:cNvPr id="4" name="Shape 2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oundRect">
            <a:avLst>
              <a:gd name="adj" fmla="val 33333"/>
            </a:avLst>
          </a:prstGeom>
          <a:solidFill>
            <a:srgbClr val="2979AE"/>
          </a:solidFill>
          <a:ln w="12700">
            <a:solidFill>
              <a:srgbClr val="2979AE"/>
            </a:solidFill>
            <a:prstDash val="solid"/>
          </a:ln>
        </p:spPr>
      </p:sp>
      <p:sp>
        <p:nvSpPr>
          <p:cNvPr id="5" name="Text 3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u="sng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もどる</a:t>
            </a:r>
            <a:endParaRPr lang="en-US" sz="3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097280"/>
            <a:ext cx="109115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6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Thank you! I'm happy!</a:t>
            </a:r>
            <a:endParaRPr lang="en-US" sz="6600" dirty="0"/>
          </a:p>
        </p:txBody>
      </p:sp>
      <p:sp>
        <p:nvSpPr>
          <p:cNvPr id="3" name="Text 1"/>
          <p:cNvSpPr/>
          <p:nvPr/>
        </p:nvSpPr>
        <p:spPr>
          <a:xfrm>
            <a:off x="640080" y="3474720"/>
            <a:ext cx="1091153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もらってうれしい！</a:t>
            </a:r>
            <a:endParaRPr lang="en-US" sz="4000" dirty="0"/>
          </a:p>
        </p:txBody>
      </p:sp>
      <p:sp>
        <p:nvSpPr>
          <p:cNvPr id="4" name="Shape 2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oundRect">
            <a:avLst>
              <a:gd name="adj" fmla="val 33333"/>
            </a:avLst>
          </a:prstGeom>
          <a:solidFill>
            <a:srgbClr val="2979AE"/>
          </a:solidFill>
          <a:ln w="12700">
            <a:solidFill>
              <a:srgbClr val="2979AE"/>
            </a:solidFill>
            <a:prstDash val="solid"/>
          </a:ln>
        </p:spPr>
      </p:sp>
      <p:sp>
        <p:nvSpPr>
          <p:cNvPr id="5" name="Text 3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u="sng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もどる</a:t>
            </a:r>
            <a:endParaRPr lang="en-US" sz="3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097280"/>
            <a:ext cx="109115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9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How do you spell your name?</a:t>
            </a:r>
            <a:endParaRPr lang="en-US" sz="4900" dirty="0"/>
          </a:p>
        </p:txBody>
      </p:sp>
      <p:sp>
        <p:nvSpPr>
          <p:cNvPr id="3" name="Text 1"/>
          <p:cNvSpPr/>
          <p:nvPr/>
        </p:nvSpPr>
        <p:spPr>
          <a:xfrm>
            <a:off x="640080" y="3474720"/>
            <a:ext cx="1091153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先生の名前もたずねたい</a:t>
            </a:r>
            <a:endParaRPr lang="en-US" sz="4000" dirty="0"/>
          </a:p>
        </p:txBody>
      </p:sp>
      <p:sp>
        <p:nvSpPr>
          <p:cNvPr id="4" name="Shape 2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oundRect">
            <a:avLst>
              <a:gd name="adj" fmla="val 33333"/>
            </a:avLst>
          </a:prstGeom>
          <a:solidFill>
            <a:srgbClr val="2979AE"/>
          </a:solidFill>
          <a:ln w="12700">
            <a:solidFill>
              <a:srgbClr val="2979AE"/>
            </a:solidFill>
            <a:prstDash val="solid"/>
          </a:ln>
        </p:spPr>
      </p:sp>
      <p:sp>
        <p:nvSpPr>
          <p:cNvPr id="5" name="Text 3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u="sng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もどる</a:t>
            </a:r>
            <a:endParaRPr lang="en-US" sz="3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097280"/>
            <a:ext cx="109115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See you!</a:t>
            </a:r>
            <a:endParaRPr lang="en-US" sz="8000" dirty="0"/>
          </a:p>
        </p:txBody>
      </p:sp>
      <p:sp>
        <p:nvSpPr>
          <p:cNvPr id="3" name="Text 1"/>
          <p:cNvSpPr/>
          <p:nvPr/>
        </p:nvSpPr>
        <p:spPr>
          <a:xfrm>
            <a:off x="640080" y="3474720"/>
            <a:ext cx="1091153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0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またね！</a:t>
            </a:r>
            <a:endParaRPr lang="en-US" sz="4000" dirty="0"/>
          </a:p>
        </p:txBody>
      </p:sp>
      <p:sp>
        <p:nvSpPr>
          <p:cNvPr id="4" name="Shape 2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oundRect">
            <a:avLst>
              <a:gd name="adj" fmla="val 33333"/>
            </a:avLst>
          </a:prstGeom>
          <a:solidFill>
            <a:srgbClr val="2979AE"/>
          </a:solidFill>
          <a:ln w="12700">
            <a:solidFill>
              <a:srgbClr val="2979AE"/>
            </a:solidFill>
            <a:prstDash val="solid"/>
          </a:ln>
        </p:spPr>
      </p:sp>
      <p:sp>
        <p:nvSpPr>
          <p:cNvPr id="5" name="Text 3">
            <a:hlinkClick r:id="rId1" tooltip="" action="ppaction://hlinksldjump"/>
          </p:cNvPr>
          <p:cNvSpPr/>
          <p:nvPr/>
        </p:nvSpPr>
        <p:spPr>
          <a:xfrm>
            <a:off x="9174175" y="566928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u="sng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  <a:hlinkClick r:id="rId1" action="ppaction://hlinksldjump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もどる</a:t>
            </a:r>
            <a:endParaRPr lang="en-US" sz="3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11460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先生用（この画面はスライドショーでは映りません）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365760" y="548640"/>
            <a:ext cx="11460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第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5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学年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外国語　はじめまして、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5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年◯組　第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7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時／全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8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時間　名刺こうかん会②と世界の子ども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65760" y="1005840"/>
            <a:ext cx="58521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この時間の流れと▶番号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あいさつ。教科書の歌（デジタル教材）のあとスライド…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アルファベットの歌→先生が絵カードの語を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文字ずつ…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きくワーク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：世界の子ども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人の自己紹介を聞き、す…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めあてを読む。後半グループ（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〜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8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班）がこうかん、…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S6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回目。後半グループが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人と交換する。前半グループ…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8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28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言えなかったことを日本語で（後半の班で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つ選び、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S9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10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28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回目。後半グループがもう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人と交換する（前半は見…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S11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席にもどる→先生の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Small Talk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（クラスの…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13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後半グループは、もらった名刺メモを書く→全員が振り…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0" y="1005840"/>
            <a:ext cx="53949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準備物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〔きくワーク〕　人数分（先生用の読み上げ文つき）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〔活動シート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〕　人数分（後半グループの名刺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枚とメモ）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〔活動シート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の進行台本〕　先生用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部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台本②〕　先生用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部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〔絵カード〕　提示用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部（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で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枚はる）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〔キーフレーズポスター〕　掲示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教室のタイマー　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〔振り返りカード〕　人数分（単元を通して同じ紙）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65760" y="4892040"/>
            <a:ext cx="11430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使い方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・スライドショー（発表者ツール）で映す。編集画面のまま映すと、ノート欄が子どもに見える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・活動中は、その活動の画面のままにする（めくらない）。終わりの合図は教室のタイマーで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・補給の英語（▶</a:t>
            </a:r>
            <a:pPr indent="0" marL="0">
              <a:buNone/>
            </a:pPr>
            <a:r>
              <a:rPr lang="en-US" sz="1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S16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23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）は非表示。中間指導の画面の札を押したときだけ出る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</a:t>
            </a:r>
            <a:pPr indent="0" marL="0">
              <a:buNone/>
            </a:pPr>
            <a:r>
              <a:rPr lang="en-US" sz="1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Small Talk 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の台本は映さない。紙の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ページ目の小枠で読む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65760" y="6035040"/>
            <a:ext cx="11430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小学校版（</a:t>
            </a:r>
            <a:pPr indent="0" marL="0">
              <a:buNone/>
            </a:pPr>
            <a:r>
              <a:rPr lang="en-US" sz="9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Premium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）　</a:t>
            </a:r>
            <a:pPr indent="0" marL="0">
              <a:buNone/>
            </a:pPr>
            <a:r>
              <a:rPr lang="en-US" sz="9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https://eigo-kyozai-lab.com/elementary/shidoan/es5-hello#h7</a:t>
            </a:r>
            <a:endParaRPr lang="en-US" sz="900" dirty="0"/>
          </a:p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学校・授業での利用は自由です（再配布・販売はご遠慮ください）</a:t>
            </a:r>
            <a:endParaRPr lang="en-US" sz="900" dirty="0"/>
          </a:p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教科書の本文・イラスト・歌・音源は入れていない。絵は英語教材ラボのオリジナル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英語教材ラボ 小学校版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はじめまして、5年◯組 第7時 45分スライド</dc:title>
  <dc:subject>Premium・https://eigo-kyozai-lab.com/elementary/shidoan</dc:subject>
  <dc:creator>英語教材ラボ 小学校版</dc:creator>
  <cp:lastModifiedBy>英語教材ラボ 小学校版</cp:lastModifiedBy>
  <cp:revision>1</cp:revision>
  <dcterms:created xsi:type="dcterms:W3CDTF">2026-10-11T23:50:21Z</dcterms:created>
  <dcterms:modified xsi:type="dcterms:W3CDTF">2026-10-11T23:50:21Z</dcterms:modified>
</cp:coreProperties>
</file>