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754b6d07-93f4-1196-9025-4ea41c62dd94}">
          <p14:sldIdLst>
            <p14:sldId id="256"/>
          </p14:sldIdLst>
        </p14:section>
        <p14:section name="Small Talk" id="{73c4f65c-f223-0b5e-82a1-2eec1d7e5660}">
          <p14:sldIdLst>
            <p14:sldId id="257"/>
            <p14:sldId id="258"/>
            <p14:sldId id="259"/>
          </p14:sldIdLst>
        </p14:section>
        <p14:section name="ことば" id="{24e34957-2856-d894-3272-a641daca5ca7}">
          <p14:sldIdLst>
            <p14:sldId id="260"/>
            <p14:sldId id="261"/>
            <p14:sldId id="262"/>
          </p14:sldIdLst>
        </p14:section>
        <p14:section name="めあて" id="{eae4d87d-278f-7f50-e146-c3a4715c9c58}">
          <p14:sldIdLst>
            <p14:sldId id="263"/>
          </p14:sldIdLst>
        </p14:section>
        <p14:section name="活動" id="{c8758606-3186-2d8f-89b0-3dd568f2c6a9}">
          <p14:sldIdLst>
            <p14:sldId id="264"/>
            <p14:sldId id="265"/>
            <p14:sldId id="266"/>
            <p14:sldId id="267"/>
            <p14:sldId id="268"/>
          </p14:sldIdLst>
        </p14:section>
        <p14:section name="ふり返り" id="{cc3cc498-c4ed-bd37-6cf2-29a86cc8df81}">
          <p14:sldIdLst>
            <p14:sldId id="269"/>
            <p14:sldId id="270"/>
          </p14:sldIdLst>
        </p14:section>
        <p14:section name="付録" id="{84321d2a-1ffb-933b-6660-c466a84fea54}">
          <p14:sldIdLst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先生用" id="{138c49ae-2d65-10df-621d-76218e6c185b}">
          <p14:sldIdLst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【時間】5–10（5分）・全体→ペア
【先生のことば】T: Hello! Look at my bag. (時間割や教科書を見せて) I like music. Music is fun! ／ T: But... math. Hmm. Math is difficult for me! ／ T: What subject do you like? P.E.? Music? Math?（子：P.E.! / Music!） ／ T: P.E. fans, raise your hands! Wow! Thank you!
【操作】台本は画面に出さない（紙の1ページ目の小枠で読む）。単元ページのモデル音声は、前の日に耳で練習する用
【削るとき】Small Talk のペアは省き、板書の1文だけ残す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【先生のことば】T（日本語でよい）: 先生たちのお手本を見てね。名刺は1回に1枚。
【削るとき】名刺こうかんのお手本（10–15）は手順1〜3だけにして3分で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今日は前半グループ。後半グループは、いい反応を見つけてね。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【時間】17–24（7分）・前半：1対1／後半：席
【先生のことば】T: Exchange cards with two friends.（2人と名刺をこうかんしよう。）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【時間】24–30（6分）・全体→班→となり
【先生のことば】T: What did you want to say? Japanese is OK.（言いたかったことは？ 日本語でいいよ。）
【操作】日本語の札を押すと英語の画面へ。英語の画面の「もどる」で戻る。リンクが動かないときは、紙の2ページ目（展開の補足）の補給表を読む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【時間】30–37（7分）・前半：1対1／後半：席
【先生のことば】T: Use a new phrase if you can.（使えそうなら、新しいことばを1つ。）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1回目より、言えたことは増えたかな。 ／ T: Good job! See you next time.（よくがんばりました。）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【中間指導の補給表】もう一回言って → One more time, please.（「こまったときのえいご」ポスターの1番——この単元で一生の道具になる）。「もどる」で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【中間指導の補給表】ゆっくり言って → Slowly, please.（「〜, please.」は何にでも使える）。「もどる」で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【中間指導の補給表】わたしも！（同じのが好き） → Me, too!（あいづちの王様）。「もどる」で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【中間指導の補給表】いいね！かっこいい！ → Nice! / Cool!（ひとこと返すと次が続く）。「もどる」で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【中間指導の補給表】（名刺を）どうぞ → Here you are.（わたすときの決まり文句。レストランの単元でまた会う）。「もどる」で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【中間指導の補給表】もらってうれしい！ → Thank you! I'm happy!（I'm 〜. は名前だけのことばじゃない）。「もどる」で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【中間指導の補給表】先生の名前もたずねたい → How do you spell your name?（単元の質問は、そのまま先生にも使える）。「もどる」で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【中間指導の補給表】またね！ → See you!（おわりのあいさつまでが名刺こうかん）。「もどる」で ▶S12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17.xml"/><Relationship Id="rId3" Type="http://schemas.openxmlformats.org/officeDocument/2006/relationships/slide" Target="slide18.xml"/><Relationship Id="rId4" Type="http://schemas.openxmlformats.org/officeDocument/2006/relationships/slide" Target="slide19.xml"/><Relationship Id="rId5" Type="http://schemas.openxmlformats.org/officeDocument/2006/relationships/slide" Target="slide20.xml"/><Relationship Id="rId6" Type="http://schemas.openxmlformats.org/officeDocument/2006/relationships/slide" Target="slide21.xml"/><Relationship Id="rId7" Type="http://schemas.openxmlformats.org/officeDocument/2006/relationships/slide" Target="slide22.xml"/><Relationship Id="rId8" Type="http://schemas.openxmlformats.org/officeDocument/2006/relationships/slide" Target="slide23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3848" y="2148840"/>
            <a:ext cx="2743200" cy="2743200"/>
          </a:xfrm>
          <a:prstGeom prst="rect">
            <a:avLst/>
          </a:prstGeom>
        </p:spPr>
      </p:pic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48" y="2148840"/>
            <a:ext cx="2743200" cy="2743200"/>
          </a:xfrm>
          <a:prstGeom prst="rect">
            <a:avLst/>
          </a:prstGeom>
        </p:spPr>
      </p:pic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648" y="21488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548640" y="1325880"/>
            <a:ext cx="11094415" cy="4709160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381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1508760"/>
            <a:ext cx="1054577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subject do you like?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____.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あいさつして名乗る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____-____. (spell) I like ____.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つづりを言って、すきなものを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つ伝える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about you?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あいてにバトンを渡す→あいても同じように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Exchange cards: Here you are! — Thank you!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名刺をこうかん（</a:t>
            </a:r>
            <a:pPr indent="0" marL="0">
              <a:buNone/>
            </a:pPr>
            <a:r>
              <a:rPr lang="en-US" sz="2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Here you are! / Thank you!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2206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Reaction! Me, too! / Nice! / Really?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3215945"/>
            <a:ext cx="10362895" cy="3251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もらった名刺を見て、ひとこと反応してからお別れ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友だちのことを</a:t>
            </a:r>
            <a:endParaRPr lang="en-US" sz="5900" dirty="0"/>
          </a:p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知るために、</a:t>
            </a:r>
            <a:endParaRPr lang="en-US" sz="5900" dirty="0"/>
          </a:p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名刺をわたして反応を</a:t>
            </a:r>
            <a:endParaRPr lang="en-US" sz="5900" dirty="0"/>
          </a:p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返そう</a:t>
            </a:r>
            <a:endParaRPr lang="en-US" sz="5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前半グループ（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班）：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名刺こうかん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後半グループ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班）：いい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反応みつけ係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___. I like ___. How about you?</a:t>
            </a:r>
            <a:endParaRPr lang="en-US" sz="35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人とこうかん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6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言いたかったことは？</a:t>
            </a:r>
            <a:endParaRPr lang="en-US" sz="6900" dirty="0"/>
          </a:p>
        </p:txBody>
      </p:sp>
      <p:sp>
        <p:nvSpPr>
          <p:cNvPr id="17" name="Shape 15"/>
          <p:cNvSpPr/>
          <p:nvPr/>
        </p:nvSpPr>
        <p:spPr>
          <a:xfrm>
            <a:off x="3535528" y="3886200"/>
            <a:ext cx="5120640" cy="1280160"/>
          </a:xfrm>
          <a:prstGeom prst="roundRect">
            <a:avLst>
              <a:gd name="adj" fmla="val 14286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35528" y="388620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日本語で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endParaRPr lang="en-US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6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>
            <a:hlinkClick r:id="rId1" tooltip="" action="ppaction://hlinksldjump"/>
          </p:cNvPr>
          <p:cNvSpPr/>
          <p:nvPr/>
        </p:nvSpPr>
        <p:spPr>
          <a:xfrm>
            <a:off x="548640" y="85039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17" name="Text 15">
            <a:hlinkClick r:id="rId1" tooltip="" action="ppaction://hlinksldjump"/>
          </p:cNvPr>
          <p:cNvSpPr/>
          <p:nvPr/>
        </p:nvSpPr>
        <p:spPr>
          <a:xfrm>
            <a:off x="685800" y="85039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もう一回言って</a:t>
            </a:r>
            <a:endParaRPr lang="en-US" sz="3200" dirty="0"/>
          </a:p>
        </p:txBody>
      </p:sp>
      <p:sp>
        <p:nvSpPr>
          <p:cNvPr id="18" name="Shape 16">
            <a:hlinkClick r:id="rId2" tooltip="" action="ppaction://hlinksldjump"/>
          </p:cNvPr>
          <p:cNvSpPr/>
          <p:nvPr/>
        </p:nvSpPr>
        <p:spPr>
          <a:xfrm>
            <a:off x="6187288" y="85039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19" name="Text 17">
            <a:hlinkClick r:id="rId2" tooltip="" action="ppaction://hlinksldjump"/>
          </p:cNvPr>
          <p:cNvSpPr/>
          <p:nvPr/>
        </p:nvSpPr>
        <p:spPr>
          <a:xfrm>
            <a:off x="6324448" y="85039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ゆっくり言って</a:t>
            </a:r>
            <a:endParaRPr lang="en-US" sz="3200" dirty="0"/>
          </a:p>
        </p:txBody>
      </p:sp>
      <p:sp>
        <p:nvSpPr>
          <p:cNvPr id="20" name="Shape 18">
            <a:hlinkClick r:id="rId3" tooltip="" action="ppaction://hlinksldjump"/>
          </p:cNvPr>
          <p:cNvSpPr/>
          <p:nvPr/>
        </p:nvSpPr>
        <p:spPr>
          <a:xfrm>
            <a:off x="548640" y="230200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1" name="Text 19">
            <a:hlinkClick r:id="rId3" tooltip="" action="ppaction://hlinksldjump"/>
          </p:cNvPr>
          <p:cNvSpPr/>
          <p:nvPr/>
        </p:nvSpPr>
        <p:spPr>
          <a:xfrm>
            <a:off x="685800" y="230200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わたしも！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（同じのが好き）</a:t>
            </a:r>
            <a:endParaRPr lang="en-US" sz="3200" dirty="0"/>
          </a:p>
        </p:txBody>
      </p:sp>
      <p:sp>
        <p:nvSpPr>
          <p:cNvPr id="22" name="Shape 20">
            <a:hlinkClick r:id="rId4" tooltip="" action="ppaction://hlinksldjump"/>
          </p:cNvPr>
          <p:cNvSpPr/>
          <p:nvPr/>
        </p:nvSpPr>
        <p:spPr>
          <a:xfrm>
            <a:off x="6187288" y="230200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3" name="Text 21">
            <a:hlinkClick r:id="rId4" tooltip="" action="ppaction://hlinksldjump"/>
          </p:cNvPr>
          <p:cNvSpPr/>
          <p:nvPr/>
        </p:nvSpPr>
        <p:spPr>
          <a:xfrm>
            <a:off x="6324448" y="230200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いいね！かっこいい！</a:t>
            </a:r>
            <a:endParaRPr lang="en-US" sz="3200" dirty="0"/>
          </a:p>
        </p:txBody>
      </p:sp>
      <p:sp>
        <p:nvSpPr>
          <p:cNvPr id="24" name="Shape 22">
            <a:hlinkClick r:id="rId5" tooltip="" action="ppaction://hlinksldjump"/>
          </p:cNvPr>
          <p:cNvSpPr/>
          <p:nvPr/>
        </p:nvSpPr>
        <p:spPr>
          <a:xfrm>
            <a:off x="548640" y="375361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5" name="Text 23">
            <a:hlinkClick r:id="rId5" tooltip="" action="ppaction://hlinksldjump"/>
          </p:cNvPr>
          <p:cNvSpPr/>
          <p:nvPr/>
        </p:nvSpPr>
        <p:spPr>
          <a:xfrm>
            <a:off x="685800" y="375361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（名刺を）どうぞ</a:t>
            </a:r>
            <a:endParaRPr lang="en-US" sz="3200" dirty="0"/>
          </a:p>
        </p:txBody>
      </p:sp>
      <p:sp>
        <p:nvSpPr>
          <p:cNvPr id="26" name="Shape 24">
            <a:hlinkClick r:id="rId6" tooltip="" action="ppaction://hlinksldjump"/>
          </p:cNvPr>
          <p:cNvSpPr/>
          <p:nvPr/>
        </p:nvSpPr>
        <p:spPr>
          <a:xfrm>
            <a:off x="6187288" y="375361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7" name="Text 25">
            <a:hlinkClick r:id="rId6" tooltip="" action="ppaction://hlinksldjump"/>
          </p:cNvPr>
          <p:cNvSpPr/>
          <p:nvPr/>
        </p:nvSpPr>
        <p:spPr>
          <a:xfrm>
            <a:off x="6324448" y="375361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もらってうれしい！</a:t>
            </a:r>
            <a:endParaRPr lang="en-US" sz="3200" dirty="0"/>
          </a:p>
        </p:txBody>
      </p:sp>
      <p:sp>
        <p:nvSpPr>
          <p:cNvPr id="28" name="Shape 26">
            <a:hlinkClick r:id="rId7" tooltip="" action="ppaction://hlinksldjump"/>
          </p:cNvPr>
          <p:cNvSpPr/>
          <p:nvPr/>
        </p:nvSpPr>
        <p:spPr>
          <a:xfrm>
            <a:off x="548640" y="520522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9" name="Text 27">
            <a:hlinkClick r:id="rId7" tooltip="" action="ppaction://hlinksldjump"/>
          </p:cNvPr>
          <p:cNvSpPr/>
          <p:nvPr/>
        </p:nvSpPr>
        <p:spPr>
          <a:xfrm>
            <a:off x="685800" y="520522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9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先生の名前もたずねたい</a:t>
            </a:r>
            <a:endParaRPr lang="en-US" sz="2900" dirty="0"/>
          </a:p>
        </p:txBody>
      </p:sp>
      <p:sp>
        <p:nvSpPr>
          <p:cNvPr id="30" name="Shape 28">
            <a:hlinkClick r:id="rId8" tooltip="" action="ppaction://hlinksldjump"/>
          </p:cNvPr>
          <p:cNvSpPr/>
          <p:nvPr/>
        </p:nvSpPr>
        <p:spPr>
          <a:xfrm>
            <a:off x="6187288" y="520522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31" name="Text 29">
            <a:hlinkClick r:id="rId8" tooltip="" action="ppaction://hlinksldjump"/>
          </p:cNvPr>
          <p:cNvSpPr/>
          <p:nvPr/>
        </p:nvSpPr>
        <p:spPr>
          <a:xfrm>
            <a:off x="6324448" y="520522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またね！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___. I like ___. How about you?</a:t>
            </a:r>
            <a:endParaRPr lang="en-US" sz="35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あと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人と（新しいことばを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つ）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友だちのことを知るために、</a:t>
            </a:r>
            <a:endParaRPr lang="en-US" sz="5200" dirty="0"/>
          </a:p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名刺をわたして反応を返そう</a:t>
            </a:r>
            <a:endParaRPr lang="en-US" sz="52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more time, please.</a:t>
            </a:r>
            <a:endParaRPr lang="en-US" sz="63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もう一回言って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Slowly, please.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ゆっくり言って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わたしも！（同じのが好き）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Nice! / Cool!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いいね！かっこいい！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Here you are.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（名刺を）どうぞ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Thank you! I'm happy!</a:t>
            </a:r>
            <a:endParaRPr lang="en-US" sz="66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もらってうれしい！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spell your name?</a:t>
            </a:r>
            <a:endParaRPr lang="en-US" sz="49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先生の名前もたずねたい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See you!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またね！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名刺こうかん会①——反応を返す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あいさつ。教科書の歌（デジタル教材）のあとスライド…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先生のすきな教科・にがてな教科の話を聞く→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名刺こうかんの手順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を先生と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ALT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のお手本…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めあてを読む。前半（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班）がこうかん、後半（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回目。前半グループが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人と交換する。後半グループ…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言えなかったことを日本語で（前半の班で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つ選び、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回目。前半グループがもう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人と交換する（後半は見…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前半グループは名刺メモを書く→全員が振り返りカード…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時の名刺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枚とメモ）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の進行台本〕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台本②〕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予備の名刺（名前だけ大文字で）　数枚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見取り用の名簿（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班）・教室のタイマー　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・補給の英語（▶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S16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23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）は非表示。中間指導の画面の札を押したときだけ出る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https://eigo-kyozai-lab.com/elementary/shidoan/es5-hello#h6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第6時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2026-10-11T23:50:20Z</dcterms:created>
  <dcterms:modified xsi:type="dcterms:W3CDTF">2026-10-11T23:50:20Z</dcterms:modified>
</cp:coreProperties>
</file>