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はじめ" id="{8d757a93-55f0-5ed2-d98b-dc36f65f43e7}">
          <p14:sldIdLst>
            <p14:sldId id="256"/>
          </p14:sldIdLst>
        </p14:section>
        <p14:section name="うた・チャンツ" id="{a2d22660-4e6f-0a0c-7fce-f43a8f16ea03}">
          <p14:sldIdLst>
            <p14:sldId id="257"/>
            <p14:sldId id="258"/>
          </p14:sldIdLst>
        </p14:section>
        <p14:section name="ことば" id="{c3243bbf-3486-3b4a-3ffd-82af0dbe683f}">
          <p14:sldIdLst>
            <p14:sldId id="259"/>
            <p14:sldId id="260"/>
          </p14:sldIdLst>
        </p14:section>
        <p14:section name="めあて" id="{114af1a7-4d95-2d53-2a7e-5e128c9052e6}">
          <p14:sldIdLst>
            <p14:sldId id="261"/>
          </p14:sldIdLst>
        </p14:section>
        <p14:section name="活動" id="{bc221ab6-7a48-adc9-6e91-97498d390a75}">
          <p14:sldIdLst>
            <p14:sldId id="262"/>
            <p14:sldId id="263"/>
            <p14:sldId id="264"/>
            <p14:sldId id="265"/>
            <p14:sldId id="266"/>
            <p14:sldId id="267"/>
            <p14:sldId id="268"/>
          </p14:sldIdLst>
        </p14:section>
        <p14:section name="ふり返り" id="{53aa2910-6848-b4da-c924-23c5bdfd8e1e}">
          <p14:sldIdLst>
            <p14:sldId id="269"/>
            <p14:sldId id="270"/>
          </p14:sldIdLst>
        </p14:section>
        <p14:section name="先生用" id="{34171c62-015f-7b32-f6b0-ef8cd071d409}">
          <p14:sldIdLst>
            <p14:sldId id="2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スライドショー（発表者ツール）で映してください。編集画面のまま映すと、このノート欄が子どもに見えます。複製表示ではノートは見えないので、紙の1ページ目で進めてください。使い方は最後の非表示スライドにあります。
【時間】0–5（5分）・全体
【先生のことば】T: Hello, everyone! How are you?（みなさん、こんにちは。）
【操作】歌は、スライドショーを始める前にデジタル教材で済ませる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【時間】5–10（5分）・全体
【先生のことば】T（日本語でよい）: 先生の名前のつづりも、空中に書いてみよう。
【操作】Esc→教材→Shift+F5 で戻る
【削るとき】アルファベット帯（5–10）は3分で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【時間】5–10（つづき）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【時間】10–15（5分）・全体
【先生のことば】T（日本語でよい）: なかまごとに聞くよ。全員で答えてね。 ／ T 読み上げ: What ___ do you like?　①sport ②subject
【画面に語を出していない（絵だけ）。先生が言う語】soccer, baseball, basketball, swimming, dodgeball, tennis, pizza, sushi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【時間】10–15（つづき）
【画面に語を出していない（絵だけ）。先生が言う語】curry and rice, ice cream, math, music, science, P.E., dogs, cats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【時間】15–17（2分）・全体
【先生のことば】T（日本語でよい）: 質問してから答えようね。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【時間】17–21（4分）・ひとり
【先生のことば】T: Write or draw things you like.（すきなものを、絵か日本語でかこう。）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【時間】17–21（つづき）
【画面に語を出していない（絵だけ）。先生が言う語】soccer, baseball, basketball, swimming, dodgeball, tennis, pizza, sushi, curry and rice, ice cream, math, music, science, P.E., dogs, cats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【時間】21–33（12分）・全員（歩く）
【先生のことば】T: Walk and ask your friends.（歩いて、友だちにたずねよう。）
【削るとき】ビンゴ（21–33）は前半だけにして、反応のことばを言って終える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【時間】21–33（つづき）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【時間】21–33（つづき）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【時間】21–33（つづき）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【時間】33–37（4分）・全体
【先生のことば】T: What subject do you like?　（全員に）何の教科が好き？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【時間】37–45（8分）・全体→ひとり
【先生のことば】T（日本語でよい）: 友だちのすきを、たずねて見つけられたかな。 ／ T: Good job! See you next time.（よくがんばりました。）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【時間】37–45（つづき）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この非表示スライドは先生用です。印刷するときは「非表示スライドを印刷する」を選んでください。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5-1.png"/><Relationship Id="rId10" Type="http://schemas.openxmlformats.org/officeDocument/2006/relationships/image" Target="../media/image-5-2.png"/><Relationship Id="rId11" Type="http://schemas.openxmlformats.org/officeDocument/2006/relationships/image" Target="../media/image-5-3.png"/><Relationship Id="rId12" Type="http://schemas.openxmlformats.org/officeDocument/2006/relationships/image" Target="../media/image-5-4.png"/><Relationship Id="rId13" Type="http://schemas.openxmlformats.org/officeDocument/2006/relationships/image" Target="../media/image-5-5.png"/><Relationship Id="rId14" Type="http://schemas.openxmlformats.org/officeDocument/2006/relationships/image" Target="../media/image-5-6.png"/><Relationship Id="rId15" Type="http://schemas.openxmlformats.org/officeDocument/2006/relationships/image" Target="../media/image-5-7.png"/><Relationship Id="rId16" Type="http://schemas.openxmlformats.org/officeDocument/2006/relationships/image" Target="../media/image-5-8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286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きょうの流れ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731520" y="11430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14400" y="11430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0–5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017520" y="11430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4000" dirty="0"/>
          </a:p>
        </p:txBody>
      </p:sp>
      <p:sp>
        <p:nvSpPr>
          <p:cNvPr id="6" name="Shape 4"/>
          <p:cNvSpPr/>
          <p:nvPr/>
        </p:nvSpPr>
        <p:spPr>
          <a:xfrm>
            <a:off x="731520" y="20574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20574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5–10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3017520" y="20574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4000" dirty="0"/>
          </a:p>
        </p:txBody>
      </p:sp>
      <p:sp>
        <p:nvSpPr>
          <p:cNvPr id="9" name="Shape 7"/>
          <p:cNvSpPr/>
          <p:nvPr/>
        </p:nvSpPr>
        <p:spPr>
          <a:xfrm>
            <a:off x="731520" y="29718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29718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10–15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3017520" y="29718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4000" dirty="0"/>
          </a:p>
        </p:txBody>
      </p:sp>
      <p:sp>
        <p:nvSpPr>
          <p:cNvPr id="12" name="Shape 10"/>
          <p:cNvSpPr/>
          <p:nvPr/>
        </p:nvSpPr>
        <p:spPr>
          <a:xfrm>
            <a:off x="731520" y="38862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14400" y="38862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15–17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3017520" y="38862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4000" dirty="0"/>
          </a:p>
        </p:txBody>
      </p:sp>
      <p:sp>
        <p:nvSpPr>
          <p:cNvPr id="15" name="Shape 13"/>
          <p:cNvSpPr/>
          <p:nvPr/>
        </p:nvSpPr>
        <p:spPr>
          <a:xfrm>
            <a:off x="731520" y="48006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14400" y="48006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17–37</a:t>
            </a:r>
            <a:endParaRPr lang="en-US" sz="3000" dirty="0"/>
          </a:p>
        </p:txBody>
      </p:sp>
      <p:sp>
        <p:nvSpPr>
          <p:cNvPr id="17" name="Text 15"/>
          <p:cNvSpPr/>
          <p:nvPr/>
        </p:nvSpPr>
        <p:spPr>
          <a:xfrm>
            <a:off x="3017520" y="48006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4000" dirty="0"/>
          </a:p>
        </p:txBody>
      </p:sp>
      <p:sp>
        <p:nvSpPr>
          <p:cNvPr id="18" name="Shape 16"/>
          <p:cNvSpPr/>
          <p:nvPr/>
        </p:nvSpPr>
        <p:spPr>
          <a:xfrm>
            <a:off x="731520" y="57150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57150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37–45</a:t>
            </a:r>
            <a:endParaRPr lang="en-US" sz="3000" dirty="0"/>
          </a:p>
        </p:txBody>
      </p:sp>
      <p:sp>
        <p:nvSpPr>
          <p:cNvPr id="20" name="Text 18"/>
          <p:cNvSpPr/>
          <p:nvPr/>
        </p:nvSpPr>
        <p:spPr>
          <a:xfrm>
            <a:off x="3017520" y="57150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0" y="1371600"/>
            <a:ext cx="12191695" cy="4114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20000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♪</a:t>
            </a:r>
            <a:endParaRPr lang="en-US" sz="20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434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先生が言った文字を、指で</a:t>
            </a:r>
            <a:endParaRPr lang="en-US" sz="5400" dirty="0"/>
          </a:p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空中に書こう</a:t>
            </a:r>
            <a:endParaRPr lang="en-US" sz="5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822960"/>
            <a:ext cx="2590724" cy="2590724"/>
          </a:xfrm>
          <a:prstGeom prst="rect">
            <a:avLst/>
          </a:prstGeom>
        </p:spPr>
      </p:pic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7964" y="822960"/>
            <a:ext cx="2590724" cy="2590724"/>
          </a:xfrm>
          <a:prstGeom prst="rect">
            <a:avLst/>
          </a:prstGeom>
        </p:spPr>
      </p:pic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008" y="822960"/>
            <a:ext cx="2590724" cy="2590724"/>
          </a:xfrm>
          <a:prstGeom prst="rect">
            <a:avLst/>
          </a:prstGeom>
        </p:spPr>
      </p:pic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8051" y="822960"/>
            <a:ext cx="2590724" cy="2590724"/>
          </a:xfrm>
          <a:prstGeom prst="rect">
            <a:avLst/>
          </a:prstGeom>
        </p:spPr>
      </p:pic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3680460"/>
            <a:ext cx="2590724" cy="2590724"/>
          </a:xfrm>
          <a:prstGeom prst="rect">
            <a:avLst/>
          </a:prstGeom>
        </p:spPr>
      </p:pic>
      <p:pic>
        <p:nvPicPr>
          <p:cNvPr id="2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7964" y="3680460"/>
            <a:ext cx="2590724" cy="2590724"/>
          </a:xfrm>
          <a:prstGeom prst="rect">
            <a:avLst/>
          </a:prstGeom>
        </p:spPr>
      </p:pic>
      <p:pic>
        <p:nvPicPr>
          <p:cNvPr id="2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3008" y="3680460"/>
            <a:ext cx="2590724" cy="2590724"/>
          </a:xfrm>
          <a:prstGeom prst="rect">
            <a:avLst/>
          </a:prstGeom>
        </p:spPr>
      </p:pic>
      <p:pic>
        <p:nvPicPr>
          <p:cNvPr id="23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98051" y="3680460"/>
            <a:ext cx="2590724" cy="259072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822960"/>
            <a:ext cx="2590724" cy="2590724"/>
          </a:xfrm>
          <a:prstGeom prst="rect">
            <a:avLst/>
          </a:prstGeom>
        </p:spPr>
      </p:pic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7964" y="822960"/>
            <a:ext cx="2590724" cy="2590724"/>
          </a:xfrm>
          <a:prstGeom prst="rect">
            <a:avLst/>
          </a:prstGeom>
        </p:spPr>
      </p:pic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008" y="822960"/>
            <a:ext cx="2590724" cy="2590724"/>
          </a:xfrm>
          <a:prstGeom prst="rect">
            <a:avLst/>
          </a:prstGeom>
        </p:spPr>
      </p:pic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8051" y="822960"/>
            <a:ext cx="2590724" cy="2590724"/>
          </a:xfrm>
          <a:prstGeom prst="rect">
            <a:avLst/>
          </a:prstGeom>
        </p:spPr>
      </p:pic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3680460"/>
            <a:ext cx="2590724" cy="2590724"/>
          </a:xfrm>
          <a:prstGeom prst="rect">
            <a:avLst/>
          </a:prstGeom>
        </p:spPr>
      </p:pic>
      <p:pic>
        <p:nvPicPr>
          <p:cNvPr id="2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7964" y="3680460"/>
            <a:ext cx="2590724" cy="2590724"/>
          </a:xfrm>
          <a:prstGeom prst="rect">
            <a:avLst/>
          </a:prstGeom>
        </p:spPr>
      </p:pic>
      <p:pic>
        <p:nvPicPr>
          <p:cNvPr id="2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3008" y="3680460"/>
            <a:ext cx="2590724" cy="2590724"/>
          </a:xfrm>
          <a:prstGeom prst="rect">
            <a:avLst/>
          </a:prstGeom>
        </p:spPr>
      </p:pic>
      <p:pic>
        <p:nvPicPr>
          <p:cNvPr id="23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98051" y="3680460"/>
            <a:ext cx="2590724" cy="259072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2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457200" y="1051560"/>
            <a:ext cx="11277295" cy="525780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50800">
            <a:solidFill>
              <a:srgbClr val="1E6E4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22960" y="1280160"/>
            <a:ext cx="2377440" cy="685800"/>
          </a:xfrm>
          <a:prstGeom prst="roundRect">
            <a:avLst>
              <a:gd name="adj" fmla="val 40000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22960" y="128016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822960" y="2148840"/>
            <a:ext cx="10545775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3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What sport do you like? </a:t>
            </a:r>
            <a:pPr indent="0" marL="0">
              <a:buNone/>
            </a:pPr>
            <a:r>
              <a:rPr lang="ja-JP" altLang="en-US" sz="53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で</a:t>
            </a:r>
            <a:endParaRPr lang="en-US" sz="5300" dirty="0"/>
          </a:p>
          <a:p>
            <a:pPr indent="0" marL="0">
              <a:buNone/>
            </a:pPr>
            <a:r>
              <a:rPr lang="ja-JP" altLang="en-US" sz="53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友だちのすきを見つけよう</a:t>
            </a:r>
            <a:endParaRPr lang="en-US" sz="5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4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457200" y="914400"/>
            <a:ext cx="731520" cy="731520"/>
          </a:xfrm>
          <a:prstGeom prst="ellipse">
            <a:avLst/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9144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1417320" y="822960"/>
            <a:ext cx="10362895" cy="2206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Write (or draw) 9 things you like.</a:t>
            </a:r>
            <a:endParaRPr lang="en-US" sz="3600" dirty="0"/>
          </a:p>
        </p:txBody>
      </p:sp>
      <p:sp>
        <p:nvSpPr>
          <p:cNvPr id="19" name="Text 17"/>
          <p:cNvSpPr/>
          <p:nvPr/>
        </p:nvSpPr>
        <p:spPr>
          <a:xfrm>
            <a:off x="1417320" y="3215945"/>
            <a:ext cx="10362895" cy="3251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9</a:t>
            </a:r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つのマスに、すきなもの・ことを書く</a:t>
            </a:r>
            <a:endParaRPr lang="en-US" sz="3200" dirty="0"/>
          </a:p>
          <a:p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（絵でも</a:t>
            </a:r>
            <a:pPr indent="0" marL="0">
              <a:buNone/>
            </a:pPr>
            <a:r>
              <a:rPr lang="en-US" sz="32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OK</a:t>
            </a:r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。絵カードの</a:t>
            </a:r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16</a:t>
            </a:r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個から選ぼう）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4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2487" y="822960"/>
            <a:ext cx="1291590" cy="1291590"/>
          </a:xfrm>
          <a:prstGeom prst="rect">
            <a:avLst/>
          </a:prstGeom>
        </p:spPr>
      </p:pic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7531" y="822960"/>
            <a:ext cx="1291590" cy="1291590"/>
          </a:xfrm>
          <a:prstGeom prst="rect">
            <a:avLst/>
          </a:prstGeom>
        </p:spPr>
      </p:pic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2575" y="822960"/>
            <a:ext cx="1291590" cy="1291590"/>
          </a:xfrm>
          <a:prstGeom prst="rect">
            <a:avLst/>
          </a:prstGeom>
        </p:spPr>
      </p:pic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47618" y="822960"/>
            <a:ext cx="1291590" cy="1291590"/>
          </a:xfrm>
          <a:prstGeom prst="rect">
            <a:avLst/>
          </a:prstGeom>
        </p:spPr>
      </p:pic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2487" y="2251710"/>
            <a:ext cx="1291590" cy="1291590"/>
          </a:xfrm>
          <a:prstGeom prst="rect">
            <a:avLst/>
          </a:prstGeom>
        </p:spPr>
      </p:pic>
      <p:pic>
        <p:nvPicPr>
          <p:cNvPr id="2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7531" y="2251710"/>
            <a:ext cx="1291590" cy="1291590"/>
          </a:xfrm>
          <a:prstGeom prst="rect">
            <a:avLst/>
          </a:prstGeom>
        </p:spPr>
      </p:pic>
      <p:pic>
        <p:nvPicPr>
          <p:cNvPr id="2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82575" y="2251710"/>
            <a:ext cx="1291590" cy="1291590"/>
          </a:xfrm>
          <a:prstGeom prst="rect">
            <a:avLst/>
          </a:prstGeom>
        </p:spPr>
      </p:pic>
      <p:pic>
        <p:nvPicPr>
          <p:cNvPr id="23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47618" y="2251710"/>
            <a:ext cx="1291590" cy="1291590"/>
          </a:xfrm>
          <a:prstGeom prst="rect">
            <a:avLst/>
          </a:prstGeom>
        </p:spPr>
      </p:pic>
      <p:pic>
        <p:nvPicPr>
          <p:cNvPr id="24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52487" y="3680460"/>
            <a:ext cx="1291590" cy="1291590"/>
          </a:xfrm>
          <a:prstGeom prst="rect">
            <a:avLst/>
          </a:prstGeom>
        </p:spPr>
      </p:pic>
      <p:pic>
        <p:nvPicPr>
          <p:cNvPr id="25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17531" y="3680460"/>
            <a:ext cx="1291590" cy="1291590"/>
          </a:xfrm>
          <a:prstGeom prst="rect">
            <a:avLst/>
          </a:prstGeom>
        </p:spPr>
      </p:pic>
      <p:pic>
        <p:nvPicPr>
          <p:cNvPr id="26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82575" y="3680460"/>
            <a:ext cx="1291590" cy="1291590"/>
          </a:xfrm>
          <a:prstGeom prst="rect">
            <a:avLst/>
          </a:prstGeom>
        </p:spPr>
      </p:pic>
      <p:pic>
        <p:nvPicPr>
          <p:cNvPr id="27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747618" y="3680460"/>
            <a:ext cx="1291590" cy="1291590"/>
          </a:xfrm>
          <a:prstGeom prst="rect">
            <a:avLst/>
          </a:prstGeom>
        </p:spPr>
      </p:pic>
      <p:pic>
        <p:nvPicPr>
          <p:cNvPr id="28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52487" y="5109210"/>
            <a:ext cx="1291590" cy="1291590"/>
          </a:xfrm>
          <a:prstGeom prst="rect">
            <a:avLst/>
          </a:prstGeom>
        </p:spPr>
      </p:pic>
      <p:pic>
        <p:nvPicPr>
          <p:cNvPr id="29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017531" y="5109210"/>
            <a:ext cx="1291590" cy="1291590"/>
          </a:xfrm>
          <a:prstGeom prst="rect">
            <a:avLst/>
          </a:prstGeom>
        </p:spPr>
      </p:pic>
      <p:pic>
        <p:nvPicPr>
          <p:cNvPr id="30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882575" y="5109210"/>
            <a:ext cx="1291590" cy="1291590"/>
          </a:xfrm>
          <a:prstGeom prst="rect">
            <a:avLst/>
          </a:prstGeom>
        </p:spPr>
      </p:pic>
      <p:pic>
        <p:nvPicPr>
          <p:cNvPr id="31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747618" y="5109210"/>
            <a:ext cx="1291590" cy="129159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12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457200" y="914400"/>
            <a:ext cx="731520" cy="731520"/>
          </a:xfrm>
          <a:prstGeom prst="ellipse">
            <a:avLst/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9144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2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1417320" y="822960"/>
            <a:ext cx="10362895" cy="1103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Walk and ask: What sport do you like?</a:t>
            </a:r>
            <a:endParaRPr lang="en-US" sz="3600" dirty="0"/>
          </a:p>
        </p:txBody>
      </p:sp>
      <p:sp>
        <p:nvSpPr>
          <p:cNvPr id="19" name="Text 17"/>
          <p:cNvSpPr/>
          <p:nvPr/>
        </p:nvSpPr>
        <p:spPr>
          <a:xfrm>
            <a:off x="1417320" y="1996592"/>
            <a:ext cx="10362895" cy="1625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歩いて出会った友だちに質問</a:t>
            </a:r>
            <a:endParaRPr lang="en-US" sz="3200" dirty="0"/>
          </a:p>
          <a:p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（スポーツ・食べもの・教科・動物、どれで聞いても</a:t>
            </a:r>
            <a:pPr indent="0" marL="0">
              <a:buNone/>
            </a:pPr>
            <a:r>
              <a:rPr lang="en-US" sz="32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OK</a:t>
            </a:r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）</a:t>
            </a:r>
            <a:endParaRPr lang="en-US" sz="3200" dirty="0"/>
          </a:p>
        </p:txBody>
      </p:sp>
      <p:sp>
        <p:nvSpPr>
          <p:cNvPr id="20" name="Shape 18"/>
          <p:cNvSpPr/>
          <p:nvPr/>
        </p:nvSpPr>
        <p:spPr>
          <a:xfrm>
            <a:off x="457200" y="3817620"/>
            <a:ext cx="731520" cy="731520"/>
          </a:xfrm>
          <a:prstGeom prst="ellipse">
            <a:avLst/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8176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</a:t>
            </a:r>
            <a:endParaRPr lang="en-US" sz="3000" dirty="0"/>
          </a:p>
        </p:txBody>
      </p:sp>
      <p:sp>
        <p:nvSpPr>
          <p:cNvPr id="22" name="Text 20"/>
          <p:cNvSpPr/>
          <p:nvPr/>
        </p:nvSpPr>
        <p:spPr>
          <a:xfrm>
            <a:off x="1417320" y="3726180"/>
            <a:ext cx="10362895" cy="1103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Friend answers: I like soccer.</a:t>
            </a:r>
            <a:endParaRPr lang="en-US" sz="3600" dirty="0"/>
          </a:p>
        </p:txBody>
      </p:sp>
      <p:sp>
        <p:nvSpPr>
          <p:cNvPr id="23" name="Text 21"/>
          <p:cNvSpPr/>
          <p:nvPr/>
        </p:nvSpPr>
        <p:spPr>
          <a:xfrm>
            <a:off x="1417320" y="4899812"/>
            <a:ext cx="10362895" cy="1625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答えてもらう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12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457200" y="914400"/>
            <a:ext cx="731520" cy="731520"/>
          </a:xfrm>
          <a:prstGeom prst="ellipse">
            <a:avLst/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9144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4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1417320" y="822960"/>
            <a:ext cx="10362895" cy="1103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Same answer? Circle it!</a:t>
            </a:r>
            <a:endParaRPr lang="en-US" sz="3600" dirty="0"/>
          </a:p>
        </p:txBody>
      </p:sp>
      <p:sp>
        <p:nvSpPr>
          <p:cNvPr id="19" name="Text 17"/>
          <p:cNvSpPr/>
          <p:nvPr/>
        </p:nvSpPr>
        <p:spPr>
          <a:xfrm>
            <a:off x="1417320" y="1996592"/>
            <a:ext cx="10362895" cy="1625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自分のマスにあったら○！</a:t>
            </a:r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名前も小さくメモ</a:t>
            </a:r>
            <a:endParaRPr lang="en-US" sz="3200" dirty="0"/>
          </a:p>
        </p:txBody>
      </p:sp>
      <p:sp>
        <p:nvSpPr>
          <p:cNvPr id="20" name="Shape 18"/>
          <p:cNvSpPr/>
          <p:nvPr/>
        </p:nvSpPr>
        <p:spPr>
          <a:xfrm>
            <a:off x="457200" y="3817620"/>
            <a:ext cx="731520" cy="731520"/>
          </a:xfrm>
          <a:prstGeom prst="ellipse">
            <a:avLst/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8176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5</a:t>
            </a:r>
            <a:endParaRPr lang="en-US" sz="3000" dirty="0"/>
          </a:p>
        </p:txBody>
      </p:sp>
      <p:sp>
        <p:nvSpPr>
          <p:cNvPr id="22" name="Text 20"/>
          <p:cNvSpPr/>
          <p:nvPr/>
        </p:nvSpPr>
        <p:spPr>
          <a:xfrm>
            <a:off x="1417320" y="3726180"/>
            <a:ext cx="10362895" cy="1103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 circles in a line... BINGO!</a:t>
            </a:r>
            <a:endParaRPr lang="en-US" sz="3600" dirty="0"/>
          </a:p>
        </p:txBody>
      </p:sp>
      <p:sp>
        <p:nvSpPr>
          <p:cNvPr id="23" name="Text 21"/>
          <p:cNvSpPr/>
          <p:nvPr/>
        </p:nvSpPr>
        <p:spPr>
          <a:xfrm>
            <a:off x="1417320" y="4899812"/>
            <a:ext cx="10362895" cy="1625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31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たて・よこ・ななめに</a:t>
            </a:r>
            <a:pPr indent="0" marL="0">
              <a:buNone/>
            </a:pPr>
            <a:r>
              <a:rPr lang="ja-JP" altLang="en-US" sz="31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3</a:t>
            </a:r>
            <a:pPr indent="0" marL="0">
              <a:buNone/>
            </a:pPr>
            <a:r>
              <a:rPr lang="ja-JP" altLang="en-US" sz="31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つそろったらビンゴ！</a:t>
            </a:r>
            <a:endParaRPr lang="en-US" sz="3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12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731520" y="777240"/>
            <a:ext cx="10728655" cy="571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3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③ビンゴになっても続けて、○を増やす</a:t>
            </a:r>
            <a:endParaRPr lang="en-US" sz="3600" dirty="0"/>
          </a:p>
          <a:p>
            <a:pPr indent="0" marL="0">
              <a:buNone/>
            </a:pPr>
            <a:r>
              <a:rPr lang="ja-JP" altLang="en-US" sz="3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（全マス○＝ブラックアウトをめざす）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12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Me, too! / Nice! / Really?</a:t>
            </a:r>
            <a:endParaRPr lang="en-US" sz="5400" dirty="0"/>
          </a:p>
        </p:txBody>
      </p:sp>
      <p:sp>
        <p:nvSpPr>
          <p:cNvPr id="17" name="Text 15"/>
          <p:cNvSpPr/>
          <p:nvPr/>
        </p:nvSpPr>
        <p:spPr>
          <a:xfrm>
            <a:off x="640080" y="3246120"/>
            <a:ext cx="10911535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○をつけたら、反応を返してから次へ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4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What subject do you like?</a:t>
            </a:r>
            <a:endParaRPr lang="en-US" sz="5400" dirty="0"/>
          </a:p>
        </p:txBody>
      </p:sp>
      <p:sp>
        <p:nvSpPr>
          <p:cNvPr id="17" name="Text 15"/>
          <p:cNvSpPr/>
          <p:nvPr/>
        </p:nvSpPr>
        <p:spPr>
          <a:xfrm>
            <a:off x="640080" y="3246120"/>
            <a:ext cx="10911535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教科でも聞いてみよう</a:t>
            </a:r>
            <a:endParaRPr lang="en-US" sz="4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8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640080" y="960120"/>
            <a:ext cx="2377440" cy="685800"/>
          </a:xfrm>
          <a:prstGeom prst="roundRect">
            <a:avLst>
              <a:gd name="adj" fmla="val 40000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0080" y="96012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640080" y="1783080"/>
            <a:ext cx="10911535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What sport do you like? </a:t>
            </a:r>
            <a:pPr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で</a:t>
            </a:r>
            <a:endParaRPr lang="en-US" sz="5400" dirty="0"/>
          </a:p>
          <a:p>
            <a:pPr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友だちのすきを見つけよう</a:t>
            </a:r>
            <a:endParaRPr lang="en-US" sz="5400" dirty="0"/>
          </a:p>
        </p:txBody>
      </p:sp>
      <p:sp>
        <p:nvSpPr>
          <p:cNvPr id="19" name="Shape 17"/>
          <p:cNvSpPr/>
          <p:nvPr/>
        </p:nvSpPr>
        <p:spPr>
          <a:xfrm>
            <a:off x="640080" y="4434840"/>
            <a:ext cx="10911535" cy="1965960"/>
          </a:xfrm>
          <a:prstGeom prst="roundRect">
            <a:avLst>
              <a:gd name="adj" fmla="val 9302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14400" y="4434840"/>
            <a:ext cx="10362895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3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振り返りカードに</a:t>
            </a:r>
            <a:pPr algn="ctr" indent="0" marL="0">
              <a:buNone/>
            </a:pPr>
            <a:r>
              <a:rPr lang="ja-JP" altLang="en-US" sz="33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ja-JP" altLang="en-US" sz="33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行（めあてのことばで）</a:t>
            </a:r>
            <a:endParaRPr lang="en-US" sz="3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8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548640" y="1828800"/>
            <a:ext cx="11094415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900" b="1" dirty="0">
                <a:solidFill>
                  <a:srgbClr val="1E6E4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Good job! See you!</a:t>
            </a:r>
            <a:endParaRPr lang="en-US" sz="7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114601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4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先生用（この画面はスライドショーでは映りません）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365760" y="548640"/>
            <a:ext cx="114601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第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5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学年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外国語　はじめまして、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5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年◯組　第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3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時／全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8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時間　すきなものビンゴ——</a:t>
            </a:r>
            <a:pPr indent="0" marL="0">
              <a:buNone/>
            </a:pPr>
            <a:r>
              <a:rPr lang="en-US" sz="14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What sport?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65760" y="1005840"/>
            <a:ext cx="58521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この時間の流れと▶番号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あいさつ。教科書の歌（デジタル教材）。終わったらス…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アルファベットの歌（デジタル教材）→名前によく使う…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絵カード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16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枚を、なかま（スポーツ・食べもの・教科…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S4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めあてを読む。質問してから答える（いきなり見せ合わ…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S6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ビンゴの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9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マスに、すきなもの・ことを絵か日本語でか…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8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ビンゴ。歩いて出会った友だちと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What spor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S9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12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席にもどる→先生の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What subject do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S13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振り返りカードの毎時間の欄に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行。活動シート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は第…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S14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400800" y="1005840"/>
            <a:ext cx="53949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準備物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〔活動シート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〕　人数分＋予備（第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8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時のビンゴ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枚目）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〔絵カード〕　提示用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部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〔キーフレーズポスター〕　掲示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教室のタイマー　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〔振り返りカード〕　人数分（単元を通して同じ紙）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65760" y="4892040"/>
            <a:ext cx="11430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使い方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・スライドショー（発表者ツール）で映す。編集画面のまま映すと、ノート欄が子どもに見える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・活動中は、その活動の画面のままにする（めくらない）。終わりの合図は教室のタイマーで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65760" y="6035040"/>
            <a:ext cx="11430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小学校版（</a:t>
            </a:r>
            <a:pPr indent="0" marL="0">
              <a:buNone/>
            </a:pPr>
            <a:r>
              <a:rPr lang="en-US" sz="9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Premium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）　</a:t>
            </a:r>
            <a:pPr indent="0" marL="0">
              <a:buNone/>
            </a:pPr>
            <a:r>
              <a:rPr lang="en-US" sz="9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https://eigo-kyozai-lab.com/elementary/shidoan/es5-hello#h3</a:t>
            </a:r>
            <a:endParaRPr lang="en-US" sz="900" dirty="0"/>
          </a:p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学校・授業での利用は自由です（再配布・販売はご遠慮ください）</a:t>
            </a:r>
            <a:endParaRPr lang="en-US" sz="900" dirty="0"/>
          </a:p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教科書の本文・イラスト・歌・音源は入れていない。絵は英語教材ラボのオリジナル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英語教材ラボ 小学校版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はじめまして、5年◯組 第3時 45分スライド</dc:title>
  <dc:subject>Premium・https://eigo-kyozai-lab.com/elementary/shidoan</dc:subject>
  <dc:creator>英語教材ラボ 小学校版</dc:creator>
  <cp:lastModifiedBy>英語教材ラボ 小学校版</cp:lastModifiedBy>
  <cp:revision>1</cp:revision>
  <dcterms:created xsi:type="dcterms:W3CDTF">2026-10-11T23:50:20Z</dcterms:created>
  <dcterms:modified xsi:type="dcterms:W3CDTF">2026-10-11T23:50:20Z</dcterms:modified>
</cp:coreProperties>
</file>