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59becc8d-4680-8749-da13-bece7361ab84}">
          <p14:sldIdLst>
            <p14:sldId id="256"/>
          </p14:sldIdLst>
        </p14:section>
        <p14:section name="Small Talk" id="{90cfadb8-9cf1-c65b-a615-01e8997797ee}">
          <p14:sldIdLst>
            <p14:sldId id="257"/>
            <p14:sldId id="258"/>
            <p14:sldId id="259"/>
          </p14:sldIdLst>
        </p14:section>
        <p14:section name="ことば" id="{5d5acf9c-e8b6-8ebe-f1e0-0309e4a8e917}">
          <p14:sldIdLst>
            <p14:sldId id="260"/>
            <p14:sldId id="261"/>
          </p14:sldIdLst>
        </p14:section>
        <p14:section name="めあて" id="{36585479-fc53-6f90-016f-8a02990a43b6}">
          <p14:sldIdLst>
            <p14:sldId id="262"/>
          </p14:sldIdLst>
        </p14:section>
        <p14:section name="活動" id="{6a373c29-47cc-c927-f42f-20372e63b1ef}">
          <p14:sldIdLst>
            <p14:sldId id="263"/>
            <p14:sldId id="264"/>
            <p14:sldId id="265"/>
            <p14:sldId id="266"/>
            <p14:sldId id="267"/>
          </p14:sldIdLst>
        </p14:section>
        <p14:section name="ふり返り" id="{0260c1b6-af3b-6bc7-dfc8-a92d4bfad025}">
          <p14:sldIdLst>
            <p14:sldId id="268"/>
            <p14:sldId id="269"/>
          </p14:sldIdLst>
        </p14:section>
        <p14:section name="先生用" id="{69ed1f65-60c3-329b-5a9c-434bb7db839f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【時間】0–5（5分）・全体
【先生のことば】T: Hello, everyone! How are you?（みなさん、こんにちは。）
【操作】歌は、スライドショーを始める前にデジタル教材で済ませる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【時間】5–10（5分）・全体→ペア
【先生のことば】T: Hello, everyone! Look! (絵カードを見せる) I like soccer. Soccer! ／ T: I like sushi, too. Sushi! Yummy! Do you like sushi?（子：Yes! / No!） ／ T: Oh, nice! I like dogs. Dogs! Do you like dogs? Cats? ／ T: Wow! Many ___ fans! Thank you, everyone!
【操作】台本は画面に出さない（紙の1ページ目の小枠で読む）。単元ページのモデル音声は、前の日に耳で練習する用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【時間】10–15（5分）・全体
【先生のことば】T: Point to the card.（先生が言った絵を指さしてね。） ／ T 読み上げ: I like ___.　①soccer ②sushi ③music ④dogs ⑤P.E. ⑥ice cream
【削るとき】絵カード（10–15）は8枚だけにして3分で
【画面に語を出していない（絵だけ）。先生が言う語】soccer, baseball, basketball, swimming, dodgeball, tennis, pizza, sushi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
【画面に語を出していない（絵だけ）。先生が言う語】curry and rice, ice cream, math, music, science, P.E., dogs, cats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【時間】15–17（2分）・全体
【先生のことば】T（日本語でよい）: 同じなら Me, too!、ちがっても Nice! と返そう。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【時間】17–24（7分）・全体
【先生のことば】T: Same? Say Me, too!（同じなら Me, too!） ／ T 読み上げ: I like ___.　①baseball ②pizza ③math ④cats ⑤tennis ⑥curry and rice
【削るとき】Me, too! ゲーム（17–24）は4文にする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【時間】17–24（つづき）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【時間】24–33（9分）・ペア
【先生のことば】T: Change partners.（相手を替えよう。）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【時間】24–33（つづき）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【時間】33–37（4分）・全体
【先生のことば】T（日本語でよい）: 次の時間は、この質問でビンゴをします。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【時間】37–45（8分）・全体→ひとり
【先生のことば】T（日本語でよい）: 自分の「すき」を伝えられたかな。 ／ T: Good job! See you next time.（よくがんばりました。）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2-2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2-3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きょうの流れ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143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43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0–5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17520" y="1143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20574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0574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5–10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017520" y="20574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31520" y="29718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9718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10–15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017520" y="29718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731520" y="38862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8862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15–17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3017520" y="38862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731520" y="48006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8006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17–37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017520" y="48006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731520" y="5715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715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37–45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3017520" y="5715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449928" y="868680"/>
            <a:ext cx="3291840" cy="731520"/>
          </a:xfrm>
          <a:prstGeom prst="roundRect">
            <a:avLst>
              <a:gd name="adj" fmla="val 375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49928" y="8686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32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3848" y="2148840"/>
            <a:ext cx="2743200" cy="2743200"/>
          </a:xfrm>
          <a:prstGeom prst="rect">
            <a:avLst/>
          </a:prstGeom>
        </p:spPr>
      </p:pic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248" y="2148840"/>
            <a:ext cx="2743200" cy="2743200"/>
          </a:xfrm>
          <a:prstGeom prst="rect">
            <a:avLst/>
          </a:prstGeom>
        </p:spPr>
      </p:pic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648" y="214884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50876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Talk with your partner.</a:t>
            </a:r>
            <a:endParaRPr lang="en-US" sz="6000" dirty="0"/>
          </a:p>
        </p:txBody>
      </p:sp>
      <p:sp>
        <p:nvSpPr>
          <p:cNvPr id="17" name="Shape 15"/>
          <p:cNvSpPr/>
          <p:nvPr/>
        </p:nvSpPr>
        <p:spPr>
          <a:xfrm>
            <a:off x="4541368" y="3520440"/>
            <a:ext cx="3108960" cy="1371600"/>
          </a:xfrm>
          <a:prstGeom prst="roundRect">
            <a:avLst>
              <a:gd name="adj" fmla="val 13333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41368" y="3520440"/>
            <a:ext cx="3108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6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548640" y="1325880"/>
            <a:ext cx="11094415" cy="4709160"/>
          </a:xfrm>
          <a:prstGeom prst="roundRect">
            <a:avLst>
              <a:gd name="adj" fmla="val 3883"/>
            </a:avLst>
          </a:prstGeom>
          <a:solidFill>
            <a:srgbClr val="FFFFFF"/>
          </a:solidFill>
          <a:ln w="381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1508760"/>
            <a:ext cx="1054577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... すき！</a:t>
            </a:r>
            <a:endParaRPr lang="en-US" sz="5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822960"/>
            <a:ext cx="2590724" cy="2590724"/>
          </a:xfrm>
          <a:prstGeom prst="rect">
            <a:avLst/>
          </a:prstGeom>
        </p:spPr>
      </p:pic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964" y="822960"/>
            <a:ext cx="2590724" cy="2590724"/>
          </a:xfrm>
          <a:prstGeom prst="rect">
            <a:avLst/>
          </a:prstGeom>
        </p:spPr>
      </p:pic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822960"/>
            <a:ext cx="2590724" cy="2590724"/>
          </a:xfrm>
          <a:prstGeom prst="rect">
            <a:avLst/>
          </a:prstGeom>
        </p:spPr>
      </p:pic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051" y="822960"/>
            <a:ext cx="2590724" cy="2590724"/>
          </a:xfrm>
          <a:prstGeom prst="rect">
            <a:avLst/>
          </a:prstGeom>
        </p:spPr>
      </p:pic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680460"/>
            <a:ext cx="2590724" cy="2590724"/>
          </a:xfrm>
          <a:prstGeom prst="rect">
            <a:avLst/>
          </a:prstGeom>
        </p:spPr>
      </p:pic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964" y="3680460"/>
            <a:ext cx="2590724" cy="2590724"/>
          </a:xfrm>
          <a:prstGeom prst="rect">
            <a:avLst/>
          </a:prstGeom>
        </p:spPr>
      </p:pic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008" y="3680460"/>
            <a:ext cx="2590724" cy="2590724"/>
          </a:xfrm>
          <a:prstGeom prst="rect">
            <a:avLst/>
          </a:prstGeom>
        </p:spPr>
      </p:pic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8051" y="3680460"/>
            <a:ext cx="2590724" cy="25907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822960"/>
            <a:ext cx="2590724" cy="2590724"/>
          </a:xfrm>
          <a:prstGeom prst="rect">
            <a:avLst/>
          </a:prstGeom>
        </p:spPr>
      </p:pic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964" y="822960"/>
            <a:ext cx="2590724" cy="2590724"/>
          </a:xfrm>
          <a:prstGeom prst="rect">
            <a:avLst/>
          </a:prstGeom>
        </p:spPr>
      </p:pic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822960"/>
            <a:ext cx="2590724" cy="2590724"/>
          </a:xfrm>
          <a:prstGeom prst="rect">
            <a:avLst/>
          </a:prstGeom>
        </p:spPr>
      </p:pic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051" y="822960"/>
            <a:ext cx="2590724" cy="2590724"/>
          </a:xfrm>
          <a:prstGeom prst="rect">
            <a:avLst/>
          </a:prstGeom>
        </p:spPr>
      </p:pic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680460"/>
            <a:ext cx="2590724" cy="2590724"/>
          </a:xfrm>
          <a:prstGeom prst="rect">
            <a:avLst/>
          </a:prstGeom>
        </p:spPr>
      </p:pic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964" y="3680460"/>
            <a:ext cx="2590724" cy="2590724"/>
          </a:xfrm>
          <a:prstGeom prst="rect">
            <a:avLst/>
          </a:prstGeom>
        </p:spPr>
      </p:pic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008" y="3680460"/>
            <a:ext cx="2590724" cy="2590724"/>
          </a:xfrm>
          <a:prstGeom prst="rect">
            <a:avLst/>
          </a:prstGeom>
        </p:spPr>
      </p:pic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8051" y="3680460"/>
            <a:ext cx="2590724" cy="25907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1051560"/>
            <a:ext cx="11277295" cy="52578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12801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12801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22960" y="2148840"/>
            <a:ext cx="10545775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自分の「すき」を英語で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伝えて、反応を返そう</a:t>
            </a:r>
            <a:endParaRPr lang="en-US" sz="6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Me, too!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先生と同じなら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Nice!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ちがっても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___. How about you?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3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すきなものを</a:t>
            </a:r>
            <a:pPr algn="ctr" indent="0" marL="0">
              <a:buNone/>
            </a:pPr>
            <a:r>
              <a:rPr lang="ja-JP" altLang="en-US" sz="3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つ。相手に</a:t>
            </a:r>
            <a:pPr algn="ctr" indent="0" marL="0">
              <a:buNone/>
            </a:pPr>
            <a:r>
              <a:rPr lang="en-US" sz="3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Me, too! </a:t>
            </a:r>
            <a:pPr algn="ctr" indent="0" marL="0">
              <a:buNone/>
            </a:pPr>
            <a:r>
              <a:rPr lang="ja-JP" altLang="en-US" sz="3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</a:t>
            </a:r>
            <a:pPr algn="ctr" indent="0" marL="0">
              <a:buNone/>
            </a:pPr>
            <a:r>
              <a:rPr lang="en-US" sz="3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Nice!</a:t>
            </a:r>
            <a:endParaRPr lang="en-US" sz="3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50876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Talk with your partner.</a:t>
            </a:r>
            <a:endParaRPr lang="en-US" sz="6000" dirty="0"/>
          </a:p>
        </p:txBody>
      </p:sp>
      <p:sp>
        <p:nvSpPr>
          <p:cNvPr id="17" name="Shape 15"/>
          <p:cNvSpPr/>
          <p:nvPr/>
        </p:nvSpPr>
        <p:spPr>
          <a:xfrm>
            <a:off x="4541368" y="3520440"/>
            <a:ext cx="3108960" cy="1371600"/>
          </a:xfrm>
          <a:prstGeom prst="roundRect">
            <a:avLst>
              <a:gd name="adj" fmla="val 13333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41368" y="3520440"/>
            <a:ext cx="3108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6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4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 sport do you like?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次の時間は、この質問でビンゴ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640080" y="96012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9601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640080" y="178308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自分の「すき」を英語で</a:t>
            </a:r>
            <a:endParaRPr lang="en-US" sz="5400" dirty="0"/>
          </a:p>
          <a:p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伝えて、反応を返そう</a:t>
            </a:r>
            <a:endParaRPr lang="en-US" sz="5400" dirty="0"/>
          </a:p>
        </p:txBody>
      </p:sp>
      <p:sp>
        <p:nvSpPr>
          <p:cNvPr id="19" name="Shape 17"/>
          <p:cNvSpPr/>
          <p:nvPr/>
        </p:nvSpPr>
        <p:spPr>
          <a:xfrm>
            <a:off x="640080" y="4434840"/>
            <a:ext cx="10911535" cy="1965960"/>
          </a:xfrm>
          <a:prstGeom prst="roundRect">
            <a:avLst>
              <a:gd name="adj" fmla="val 9302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4434840"/>
            <a:ext cx="1036289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振り返りカードに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行（めあてのことばで）</a:t>
            </a:r>
            <a:endParaRPr lang="en-US" sz="3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 See you!</a:t>
            </a:r>
            <a:endParaRPr lang="en-US" sz="7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　はじめまして、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年◯組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先生のすきなもの——</a:t>
            </a:r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....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あいさつ。教科書の歌（デジタル教材）。終わったらス…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先生のすきなもの（スポーツ・食べもの・動物）の話を…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絵カード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16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枚を、先生のあとについて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I like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めあてを読む。同じだったら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Me, too!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、ちが…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S7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Me, too!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ゲーム。先生の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I like .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9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ペアで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I like .... How about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ポスターの下の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つ（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 sport do y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S12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振り返りカードの毎時間の欄に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行。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台本①〕　先生用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〔絵カード〕　提示用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〔キーフレーズポスター〕　掲示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〔振り返りカード〕　人数分（単元を通して同じ紙）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</a:t>
            </a:r>
            <a:pPr indent="0" marL="0">
              <a:buNone/>
            </a:pPr>
            <a:r>
              <a:rPr lang="en-US" sz="1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 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の台本は映さない。紙の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ページ目の小枠で読む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https://eigo-kyozai-lab.com/elementary/shidoan/es5-hello#h2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はじめまして、5年◯組 第2時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2026-10-11T23:50:20Z</dcterms:created>
  <dcterms:modified xsi:type="dcterms:W3CDTF">2026-10-11T23:50:20Z</dcterms:modified>
</cp:coreProperties>
</file>