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活動シート（es5-hello-act3）の投影版。ねらい: 名刺カードを渡しながら、名前・つづり・好きなものを伝え合う（単元ゴールの本番）。　紙の表・カード・記入欄は活動シートを使う（この画面は進め方だけ）。英語の指示は先生が画面を指しながら言い、子どもは動きで返す。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先生へ: 第6時＝前半グループ、第7時＝後半グループ（見る側は「いい反応みつけ係」）。見る経験が中間指導になる ／ 名刺の下がきは第5時に済ませておく。当日書かせると活動時間が消える（時数リアリズム） ／ ◎行動観察（思判表）は第6時。チェックは記録シート（パフォーマンステストの紙）を先取りで使うと二度手間がない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「Hello! I'm ____.」をゆっくり2回。言いながら動きを見せる（指さす・取る・立つなど）。子どもへの日本語: あいさつして名乗る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「____-____. (spell) I like ____.」をゆっくり2回。言いながら動きを見せる（指さす・取る・立つなど）。子どもへの日本語: つづりを言って、すきなものを1つ伝える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「How about you?」をゆっくり2回。言いながら動きを見せる（指さす・取る・立つなど）。子どもへの日本語: あいてにバトンを渡す→あいても同じように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「Exchange cards: Here you are! — Thank you!」をゆっくり2回。言いながら動きを見せる（指さす・取る・立つなど）。子どもへの日本語: 名刺をこうかん（Here you are! / Thank you!）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「Reaction! Me, too! / Nice! / Really?」をゆっくり2回。言いながら動きを見せる（指さす・取る・立つなど）。子どもへの日本語: もらった名刺を見て、ひとこと反応してからお別れ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ルールは活動の前に1回だけ。守れたら、終わってから「ルールを守れたね」と1つほめる。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早く終わった組・2回目にだけ出す。全員に同時に出すと、最初のルールが崩れる。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締め。ふりかえりカードの1行は、この画面のまま書かせてよい（言えた英語を1つ）。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6E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449928" y="960120"/>
            <a:ext cx="3291840" cy="512064"/>
          </a:xfrm>
          <a:prstGeom prst="roundRect">
            <a:avLst>
              <a:gd name="adj" fmla="val 50000"/>
            </a:avLst>
          </a:prstGeom>
          <a:solidFill>
            <a:srgbClr val="175A38"/>
          </a:solidFill>
          <a:ln/>
        </p:spPr>
      </p:sp>
      <p:sp>
        <p:nvSpPr>
          <p:cNvPr id="3" name="Text 1"/>
          <p:cNvSpPr/>
          <p:nvPr/>
        </p:nvSpPr>
        <p:spPr>
          <a:xfrm>
            <a:off x="4449928" y="960120"/>
            <a:ext cx="32918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きょうの</a:t>
            </a:r>
            <a:pPr algn="ctr" indent="0" marL="0">
              <a:buNone/>
            </a:pPr>
            <a:r>
              <a:rPr lang="en-US" sz="18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18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31520" y="1691640"/>
            <a:ext cx="10728655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名刺こうかん会（第</a:t>
            </a:r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6</a:t>
            </a:r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・</a:t>
            </a:r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7</a:t>
            </a:r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時・主活動）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914400" y="3383280"/>
            <a:ext cx="103628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CFE6D9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話すこと［やり取り］｜</a:t>
            </a:r>
            <a:pPr algn="ctr" indent="0" marL="0">
              <a:buNone/>
            </a:pPr>
            <a:r>
              <a:rPr lang="en-US" sz="2000" dirty="0">
                <a:solidFill>
                  <a:srgbClr val="CFE6D9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algn="ctr" indent="0" marL="0">
              <a:buNone/>
            </a:pPr>
            <a:r>
              <a:rPr lang="en-US" sz="2000" dirty="0">
                <a:solidFill>
                  <a:srgbClr val="CFE6D9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</a:t>
            </a:r>
            <a:pPr algn="ctr" indent="0" marL="0">
              <a:buNone/>
            </a:pPr>
            <a:r>
              <a:rPr lang="en-US" sz="2000" dirty="0">
                <a:solidFill>
                  <a:srgbClr val="CFE6D9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algn="ctr" indent="0" marL="0">
              <a:buNone/>
            </a:pPr>
            <a:r>
              <a:rPr lang="en-US" sz="2000" dirty="0">
                <a:solidFill>
                  <a:srgbClr val="CFE6D9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を</a:t>
            </a:r>
            <a:pPr algn="ctr" indent="0" marL="0">
              <a:buNone/>
            </a:pPr>
            <a:r>
              <a:rPr lang="en-US" sz="2000" dirty="0">
                <a:solidFill>
                  <a:srgbClr val="CFE6D9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4</a:t>
            </a:r>
            <a:pPr algn="ctr" indent="0" marL="0">
              <a:buNone/>
            </a:pPr>
            <a:r>
              <a:rPr lang="en-US" sz="2000" dirty="0">
                <a:solidFill>
                  <a:srgbClr val="CFE6D9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回｜</a:t>
            </a:r>
            <a:pPr algn="ctr" indent="0" marL="0">
              <a:buNone/>
            </a:pPr>
            <a:r>
              <a:rPr lang="en-US" sz="2000" dirty="0">
                <a:solidFill>
                  <a:srgbClr val="CFE6D9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20</a:t>
            </a:r>
            <a:pPr algn="ctr" indent="0" marL="0">
              <a:buNone/>
            </a:pPr>
            <a:r>
              <a:rPr lang="en-US" sz="2000" dirty="0">
                <a:solidFill>
                  <a:srgbClr val="CFE6D9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分×</a:t>
            </a:r>
            <a:pPr algn="ctr" indent="0" marL="0">
              <a:buNone/>
            </a:pPr>
            <a:r>
              <a:rPr lang="en-US" sz="2000" dirty="0">
                <a:solidFill>
                  <a:srgbClr val="CFE6D9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2</a:t>
            </a:r>
            <a:pPr algn="ctr" indent="0" marL="0">
              <a:buNone/>
            </a:pPr>
            <a:r>
              <a:rPr lang="en-US" sz="2000" dirty="0">
                <a:solidFill>
                  <a:srgbClr val="CFE6D9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時間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914400" y="3977640"/>
            <a:ext cx="10362895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自己紹介・名前のつづり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2712568" y="4800600"/>
            <a:ext cx="6766560" cy="603504"/>
          </a:xfrm>
          <a:prstGeom prst="roundRect">
            <a:avLst>
              <a:gd name="adj" fmla="val 50000"/>
            </a:avLst>
          </a:prstGeom>
          <a:solidFill>
            <a:srgbClr val="175A38"/>
          </a:solidFill>
          <a:ln/>
        </p:spPr>
      </p:sp>
      <p:sp>
        <p:nvSpPr>
          <p:cNvPr id="8" name="Text 6"/>
          <p:cNvSpPr/>
          <p:nvPr/>
        </p:nvSpPr>
        <p:spPr>
          <a:xfrm>
            <a:off x="2712568" y="4800600"/>
            <a:ext cx="67665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9FD3B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やり方を</a:t>
            </a:r>
            <a:pPr algn="ctr" indent="0" marL="0">
              <a:buNone/>
            </a:pPr>
            <a:r>
              <a:rPr lang="en-US" sz="1600" b="1" dirty="0">
                <a:solidFill>
                  <a:srgbClr val="9FD3B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1600" b="1" dirty="0">
                <a:solidFill>
                  <a:srgbClr val="9FD3B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見て、英語で</a:t>
            </a:r>
            <a:pPr algn="ctr" indent="0" marL="0">
              <a:buNone/>
            </a:pPr>
            <a:r>
              <a:rPr lang="en-US" sz="1600" b="1" dirty="0">
                <a:solidFill>
                  <a:srgbClr val="9FD3B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1600" b="1" dirty="0">
                <a:solidFill>
                  <a:srgbClr val="9FD3B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やってみよう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</a:t>
            </a:r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5</a:t>
            </a:r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NEW HORIZON Elementary 5 Unit 1 </a:t>
            </a:r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384048"/>
            <a:ext cx="2926080" cy="548640"/>
          </a:xfrm>
          <a:prstGeom prst="roundRect">
            <a:avLst>
              <a:gd name="adj" fmla="val 50000"/>
            </a:avLst>
          </a:prstGeom>
          <a:solidFill>
            <a:srgbClr val="FDF3DA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384048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やり方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931920" y="384048"/>
            <a:ext cx="5486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この順番で進めるよ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822960" y="1188720"/>
            <a:ext cx="10545775" cy="877824"/>
          </a:xfrm>
          <a:prstGeom prst="roundRect">
            <a:avLst>
              <a:gd name="adj" fmla="val 14583"/>
            </a:avLst>
          </a:prstGeom>
          <a:solidFill>
            <a:srgbClr val="E9F5EE"/>
          </a:solidFill>
          <a:ln w="15240">
            <a:solidFill>
              <a:srgbClr val="CBE3D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005840" y="1344168"/>
            <a:ext cx="566928" cy="56692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7" name="Text 5"/>
          <p:cNvSpPr/>
          <p:nvPr/>
        </p:nvSpPr>
        <p:spPr>
          <a:xfrm>
            <a:off x="1005840" y="1344168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1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1828800" y="1243584"/>
            <a:ext cx="9265615" cy="4564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Hello! I'm ____.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1828800" y="1671523"/>
            <a:ext cx="9265615" cy="3511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あいさつして名乗る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822960" y="2176272"/>
            <a:ext cx="10545775" cy="877824"/>
          </a:xfrm>
          <a:prstGeom prst="roundRect">
            <a:avLst>
              <a:gd name="adj" fmla="val 14583"/>
            </a:avLst>
          </a:prstGeom>
          <a:solidFill>
            <a:srgbClr val="E9F5EE"/>
          </a:solidFill>
          <a:ln w="15240">
            <a:solidFill>
              <a:srgbClr val="CBE3D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005840" y="2331720"/>
            <a:ext cx="566928" cy="56692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12" name="Text 10"/>
          <p:cNvSpPr/>
          <p:nvPr/>
        </p:nvSpPr>
        <p:spPr>
          <a:xfrm>
            <a:off x="1005840" y="23317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2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828800" y="2231136"/>
            <a:ext cx="9265615" cy="4564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____-____. (spell) I like ____.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1828800" y="2659075"/>
            <a:ext cx="9265615" cy="3511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つづりを言って、すきなものを</a:t>
            </a:r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つ伝える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822960" y="3163824"/>
            <a:ext cx="10545775" cy="877824"/>
          </a:xfrm>
          <a:prstGeom prst="roundRect">
            <a:avLst>
              <a:gd name="adj" fmla="val 14583"/>
            </a:avLst>
          </a:prstGeom>
          <a:solidFill>
            <a:srgbClr val="E9F5EE"/>
          </a:solidFill>
          <a:ln w="15240">
            <a:solidFill>
              <a:srgbClr val="CBE3D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005840" y="3319272"/>
            <a:ext cx="566928" cy="56692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17" name="Text 15"/>
          <p:cNvSpPr/>
          <p:nvPr/>
        </p:nvSpPr>
        <p:spPr>
          <a:xfrm>
            <a:off x="1005840" y="3319272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3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1828800" y="3218688"/>
            <a:ext cx="9265615" cy="4564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How about you?</a:t>
            </a:r>
            <a:endParaRPr lang="en-US" sz="2400" dirty="0"/>
          </a:p>
        </p:txBody>
      </p:sp>
      <p:sp>
        <p:nvSpPr>
          <p:cNvPr id="19" name="Text 17"/>
          <p:cNvSpPr/>
          <p:nvPr/>
        </p:nvSpPr>
        <p:spPr>
          <a:xfrm>
            <a:off x="1828800" y="3646627"/>
            <a:ext cx="9265615" cy="3511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あいてにバトンを渡す→あいても同じように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822960" y="4151376"/>
            <a:ext cx="10545775" cy="877824"/>
          </a:xfrm>
          <a:prstGeom prst="roundRect">
            <a:avLst>
              <a:gd name="adj" fmla="val 14583"/>
            </a:avLst>
          </a:prstGeom>
          <a:solidFill>
            <a:srgbClr val="E9F5EE"/>
          </a:solidFill>
          <a:ln w="15240">
            <a:solidFill>
              <a:srgbClr val="CBE3D3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1005840" y="4306824"/>
            <a:ext cx="566928" cy="56692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22" name="Text 20"/>
          <p:cNvSpPr/>
          <p:nvPr/>
        </p:nvSpPr>
        <p:spPr>
          <a:xfrm>
            <a:off x="1005840" y="4306824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4</a:t>
            </a:r>
            <a:endParaRPr lang="en-US" sz="2000" dirty="0"/>
          </a:p>
        </p:txBody>
      </p:sp>
      <p:sp>
        <p:nvSpPr>
          <p:cNvPr id="23" name="Text 21"/>
          <p:cNvSpPr/>
          <p:nvPr/>
        </p:nvSpPr>
        <p:spPr>
          <a:xfrm>
            <a:off x="1828800" y="4206240"/>
            <a:ext cx="9265615" cy="4564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Exchange cards: Here you are! — Thank you!</a:t>
            </a:r>
            <a:endParaRPr lang="en-US" sz="2300" dirty="0"/>
          </a:p>
        </p:txBody>
      </p:sp>
      <p:sp>
        <p:nvSpPr>
          <p:cNvPr id="24" name="Text 22"/>
          <p:cNvSpPr/>
          <p:nvPr/>
        </p:nvSpPr>
        <p:spPr>
          <a:xfrm>
            <a:off x="1828800" y="4634179"/>
            <a:ext cx="9265615" cy="3511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名刺をこうかん（</a:t>
            </a:r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Here you are! / Thank you!</a:t>
            </a:r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）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822960" y="5138928"/>
            <a:ext cx="10545775" cy="877824"/>
          </a:xfrm>
          <a:prstGeom prst="roundRect">
            <a:avLst>
              <a:gd name="adj" fmla="val 14583"/>
            </a:avLst>
          </a:prstGeom>
          <a:solidFill>
            <a:srgbClr val="E9F5EE"/>
          </a:solidFill>
          <a:ln w="15240">
            <a:solidFill>
              <a:srgbClr val="CBE3D3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1005840" y="5294376"/>
            <a:ext cx="566928" cy="56692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27" name="Text 25"/>
          <p:cNvSpPr/>
          <p:nvPr/>
        </p:nvSpPr>
        <p:spPr>
          <a:xfrm>
            <a:off x="1005840" y="529437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5</a:t>
            </a:r>
            <a:endParaRPr lang="en-US" sz="2000" dirty="0"/>
          </a:p>
        </p:txBody>
      </p:sp>
      <p:sp>
        <p:nvSpPr>
          <p:cNvPr id="28" name="Text 26"/>
          <p:cNvSpPr/>
          <p:nvPr/>
        </p:nvSpPr>
        <p:spPr>
          <a:xfrm>
            <a:off x="1828800" y="5193792"/>
            <a:ext cx="9265615" cy="4564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Reaction! Me, too! / Nice! / Really?</a:t>
            </a:r>
            <a:endParaRPr lang="en-US" sz="2400" dirty="0"/>
          </a:p>
        </p:txBody>
      </p:sp>
      <p:sp>
        <p:nvSpPr>
          <p:cNvPr id="29" name="Text 27"/>
          <p:cNvSpPr/>
          <p:nvPr/>
        </p:nvSpPr>
        <p:spPr>
          <a:xfrm>
            <a:off x="1828800" y="5621731"/>
            <a:ext cx="9265615" cy="3511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もらった名刺を見て、ひとこと反応してからお別れ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5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NEW HORIZON Elementary 5 Unit 1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384048"/>
            <a:ext cx="2377440" cy="530352"/>
          </a:xfrm>
          <a:prstGeom prst="roundRect">
            <a:avLst>
              <a:gd name="adj" fmla="val 50000"/>
            </a:avLst>
          </a:prstGeom>
          <a:solidFill>
            <a:srgbClr val="1E6E46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384048"/>
            <a:ext cx="2377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Step 1 / 5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5501488" y="1097280"/>
            <a:ext cx="1188720" cy="1188720"/>
          </a:xfrm>
          <a:prstGeom prst="ellipse">
            <a:avLst/>
          </a:prstGeom>
          <a:solidFill>
            <a:srgbClr val="F6C453"/>
          </a:solidFill>
          <a:ln/>
        </p:spPr>
      </p:sp>
      <p:sp>
        <p:nvSpPr>
          <p:cNvPr id="5" name="Text 3"/>
          <p:cNvSpPr/>
          <p:nvPr/>
        </p:nvSpPr>
        <p:spPr>
          <a:xfrm>
            <a:off x="5501488" y="1097280"/>
            <a:ext cx="1188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175A3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1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822960" y="2514600"/>
            <a:ext cx="10545775" cy="1600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8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Hello! I'm ____.</a:t>
            </a:r>
            <a:endParaRPr lang="en-US" sz="5800" dirty="0"/>
          </a:p>
        </p:txBody>
      </p:sp>
      <p:sp>
        <p:nvSpPr>
          <p:cNvPr id="7" name="Text 5"/>
          <p:cNvSpPr/>
          <p:nvPr/>
        </p:nvSpPr>
        <p:spPr>
          <a:xfrm>
            <a:off x="1097280" y="4206240"/>
            <a:ext cx="9997135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あいさつして名乗る</a:t>
            </a:r>
            <a:endParaRPr lang="en-US" sz="2800" dirty="0"/>
          </a:p>
        </p:txBody>
      </p:sp>
      <p:sp>
        <p:nvSpPr>
          <p:cNvPr id="8" name="Shape 6"/>
          <p:cNvSpPr/>
          <p:nvPr/>
        </p:nvSpPr>
        <p:spPr>
          <a:xfrm>
            <a:off x="5263744" y="5760720"/>
            <a:ext cx="201168" cy="20116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9" name="Shape 7"/>
          <p:cNvSpPr/>
          <p:nvPr/>
        </p:nvSpPr>
        <p:spPr>
          <a:xfrm>
            <a:off x="562950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0" name="Shape 8"/>
          <p:cNvSpPr/>
          <p:nvPr/>
        </p:nvSpPr>
        <p:spPr>
          <a:xfrm>
            <a:off x="599526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1" name="Shape 9"/>
          <p:cNvSpPr/>
          <p:nvPr/>
        </p:nvSpPr>
        <p:spPr>
          <a:xfrm>
            <a:off x="636102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2" name="Shape 10"/>
          <p:cNvSpPr/>
          <p:nvPr/>
        </p:nvSpPr>
        <p:spPr>
          <a:xfrm>
            <a:off x="672678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3" name="Text 11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5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NEW HORIZON Elementary 5 Unit 1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384048"/>
            <a:ext cx="2377440" cy="530352"/>
          </a:xfrm>
          <a:prstGeom prst="roundRect">
            <a:avLst>
              <a:gd name="adj" fmla="val 50000"/>
            </a:avLst>
          </a:prstGeom>
          <a:solidFill>
            <a:srgbClr val="1E6E46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384048"/>
            <a:ext cx="2377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Step 2 / 5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5501488" y="1097280"/>
            <a:ext cx="1188720" cy="1188720"/>
          </a:xfrm>
          <a:prstGeom prst="ellipse">
            <a:avLst/>
          </a:prstGeom>
          <a:solidFill>
            <a:srgbClr val="F6C453"/>
          </a:solidFill>
          <a:ln/>
        </p:spPr>
      </p:sp>
      <p:sp>
        <p:nvSpPr>
          <p:cNvPr id="5" name="Text 3"/>
          <p:cNvSpPr/>
          <p:nvPr/>
        </p:nvSpPr>
        <p:spPr>
          <a:xfrm>
            <a:off x="5501488" y="1097280"/>
            <a:ext cx="1188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175A3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2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822960" y="2514600"/>
            <a:ext cx="10545775" cy="1600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2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____-____. (spell) I like ____.</a:t>
            </a:r>
            <a:endParaRPr lang="en-US" sz="4200" dirty="0"/>
          </a:p>
        </p:txBody>
      </p:sp>
      <p:sp>
        <p:nvSpPr>
          <p:cNvPr id="7" name="Text 5"/>
          <p:cNvSpPr/>
          <p:nvPr/>
        </p:nvSpPr>
        <p:spPr>
          <a:xfrm>
            <a:off x="1097280" y="4206240"/>
            <a:ext cx="9997135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つづりを言って、すきなものを</a:t>
            </a:r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つ伝える</a:t>
            </a:r>
            <a:endParaRPr lang="en-US" sz="2800" dirty="0"/>
          </a:p>
        </p:txBody>
      </p:sp>
      <p:sp>
        <p:nvSpPr>
          <p:cNvPr id="8" name="Shape 6"/>
          <p:cNvSpPr/>
          <p:nvPr/>
        </p:nvSpPr>
        <p:spPr>
          <a:xfrm>
            <a:off x="526374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9" name="Shape 7"/>
          <p:cNvSpPr/>
          <p:nvPr/>
        </p:nvSpPr>
        <p:spPr>
          <a:xfrm>
            <a:off x="5629504" y="5760720"/>
            <a:ext cx="201168" cy="20116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10" name="Shape 8"/>
          <p:cNvSpPr/>
          <p:nvPr/>
        </p:nvSpPr>
        <p:spPr>
          <a:xfrm>
            <a:off x="599526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1" name="Shape 9"/>
          <p:cNvSpPr/>
          <p:nvPr/>
        </p:nvSpPr>
        <p:spPr>
          <a:xfrm>
            <a:off x="636102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2" name="Shape 10"/>
          <p:cNvSpPr/>
          <p:nvPr/>
        </p:nvSpPr>
        <p:spPr>
          <a:xfrm>
            <a:off x="672678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3" name="Text 11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5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NEW HORIZON Elementary 5 Unit 1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384048"/>
            <a:ext cx="2377440" cy="530352"/>
          </a:xfrm>
          <a:prstGeom prst="roundRect">
            <a:avLst>
              <a:gd name="adj" fmla="val 50000"/>
            </a:avLst>
          </a:prstGeom>
          <a:solidFill>
            <a:srgbClr val="1E6E46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384048"/>
            <a:ext cx="2377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Step 3 / 5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5501488" y="1097280"/>
            <a:ext cx="1188720" cy="1188720"/>
          </a:xfrm>
          <a:prstGeom prst="ellipse">
            <a:avLst/>
          </a:prstGeom>
          <a:solidFill>
            <a:srgbClr val="F6C453"/>
          </a:solidFill>
          <a:ln/>
        </p:spPr>
      </p:sp>
      <p:sp>
        <p:nvSpPr>
          <p:cNvPr id="5" name="Text 3"/>
          <p:cNvSpPr/>
          <p:nvPr/>
        </p:nvSpPr>
        <p:spPr>
          <a:xfrm>
            <a:off x="5501488" y="1097280"/>
            <a:ext cx="1188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175A3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3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822960" y="2514600"/>
            <a:ext cx="10545775" cy="1600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8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How about you?</a:t>
            </a:r>
            <a:endParaRPr lang="en-US" sz="5800" dirty="0"/>
          </a:p>
        </p:txBody>
      </p:sp>
      <p:sp>
        <p:nvSpPr>
          <p:cNvPr id="7" name="Text 5"/>
          <p:cNvSpPr/>
          <p:nvPr/>
        </p:nvSpPr>
        <p:spPr>
          <a:xfrm>
            <a:off x="1097280" y="4206240"/>
            <a:ext cx="9997135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あいてにバトンを渡す→あいても同じように</a:t>
            </a:r>
            <a:endParaRPr lang="en-US" sz="2800" dirty="0"/>
          </a:p>
        </p:txBody>
      </p:sp>
      <p:sp>
        <p:nvSpPr>
          <p:cNvPr id="8" name="Shape 6"/>
          <p:cNvSpPr/>
          <p:nvPr/>
        </p:nvSpPr>
        <p:spPr>
          <a:xfrm>
            <a:off x="526374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9" name="Shape 7"/>
          <p:cNvSpPr/>
          <p:nvPr/>
        </p:nvSpPr>
        <p:spPr>
          <a:xfrm>
            <a:off x="562950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0" name="Shape 8"/>
          <p:cNvSpPr/>
          <p:nvPr/>
        </p:nvSpPr>
        <p:spPr>
          <a:xfrm>
            <a:off x="5995264" y="5760720"/>
            <a:ext cx="201168" cy="20116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11" name="Shape 9"/>
          <p:cNvSpPr/>
          <p:nvPr/>
        </p:nvSpPr>
        <p:spPr>
          <a:xfrm>
            <a:off x="636102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2" name="Shape 10"/>
          <p:cNvSpPr/>
          <p:nvPr/>
        </p:nvSpPr>
        <p:spPr>
          <a:xfrm>
            <a:off x="672678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3" name="Text 11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5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NEW HORIZON Elementary 5 Unit 1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384048"/>
            <a:ext cx="2377440" cy="530352"/>
          </a:xfrm>
          <a:prstGeom prst="roundRect">
            <a:avLst>
              <a:gd name="adj" fmla="val 50000"/>
            </a:avLst>
          </a:prstGeom>
          <a:solidFill>
            <a:srgbClr val="1E6E46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384048"/>
            <a:ext cx="2377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Step 4 / 5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5501488" y="1097280"/>
            <a:ext cx="1188720" cy="1188720"/>
          </a:xfrm>
          <a:prstGeom prst="ellipse">
            <a:avLst/>
          </a:prstGeom>
          <a:solidFill>
            <a:srgbClr val="F6C453"/>
          </a:solidFill>
          <a:ln/>
        </p:spPr>
      </p:sp>
      <p:sp>
        <p:nvSpPr>
          <p:cNvPr id="5" name="Text 3"/>
          <p:cNvSpPr/>
          <p:nvPr/>
        </p:nvSpPr>
        <p:spPr>
          <a:xfrm>
            <a:off x="5501488" y="1097280"/>
            <a:ext cx="1188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175A3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4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822960" y="2514600"/>
            <a:ext cx="10545775" cy="1600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2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Exchange cards: Here you are! — Thank you!</a:t>
            </a:r>
            <a:endParaRPr lang="en-US" sz="4200" dirty="0"/>
          </a:p>
        </p:txBody>
      </p:sp>
      <p:sp>
        <p:nvSpPr>
          <p:cNvPr id="7" name="Text 5"/>
          <p:cNvSpPr/>
          <p:nvPr/>
        </p:nvSpPr>
        <p:spPr>
          <a:xfrm>
            <a:off x="1097280" y="4206240"/>
            <a:ext cx="9997135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名刺をこうかん（</a:t>
            </a:r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Here you are! / Thank you!</a:t>
            </a:r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）</a:t>
            </a:r>
            <a:endParaRPr lang="en-US" sz="2800" dirty="0"/>
          </a:p>
        </p:txBody>
      </p:sp>
      <p:sp>
        <p:nvSpPr>
          <p:cNvPr id="8" name="Shape 6"/>
          <p:cNvSpPr/>
          <p:nvPr/>
        </p:nvSpPr>
        <p:spPr>
          <a:xfrm>
            <a:off x="526374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9" name="Shape 7"/>
          <p:cNvSpPr/>
          <p:nvPr/>
        </p:nvSpPr>
        <p:spPr>
          <a:xfrm>
            <a:off x="562950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0" name="Shape 8"/>
          <p:cNvSpPr/>
          <p:nvPr/>
        </p:nvSpPr>
        <p:spPr>
          <a:xfrm>
            <a:off x="599526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1" name="Shape 9"/>
          <p:cNvSpPr/>
          <p:nvPr/>
        </p:nvSpPr>
        <p:spPr>
          <a:xfrm>
            <a:off x="6361024" y="5760720"/>
            <a:ext cx="201168" cy="20116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12" name="Shape 10"/>
          <p:cNvSpPr/>
          <p:nvPr/>
        </p:nvSpPr>
        <p:spPr>
          <a:xfrm>
            <a:off x="672678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3" name="Text 11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5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NEW HORIZON Elementary 5 Unit 1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384048"/>
            <a:ext cx="2377440" cy="530352"/>
          </a:xfrm>
          <a:prstGeom prst="roundRect">
            <a:avLst>
              <a:gd name="adj" fmla="val 50000"/>
            </a:avLst>
          </a:prstGeom>
          <a:solidFill>
            <a:srgbClr val="1E6E46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384048"/>
            <a:ext cx="2377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Step 5 / 5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5501488" y="1097280"/>
            <a:ext cx="1188720" cy="1188720"/>
          </a:xfrm>
          <a:prstGeom prst="ellipse">
            <a:avLst/>
          </a:prstGeom>
          <a:solidFill>
            <a:srgbClr val="F6C453"/>
          </a:solidFill>
          <a:ln/>
        </p:spPr>
      </p:sp>
      <p:sp>
        <p:nvSpPr>
          <p:cNvPr id="5" name="Text 3"/>
          <p:cNvSpPr/>
          <p:nvPr/>
        </p:nvSpPr>
        <p:spPr>
          <a:xfrm>
            <a:off x="5501488" y="1097280"/>
            <a:ext cx="1188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175A3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5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822960" y="2514600"/>
            <a:ext cx="10545775" cy="1600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2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Reaction! Me, too! / Nice! / Really?</a:t>
            </a:r>
            <a:endParaRPr lang="en-US" sz="4200" dirty="0"/>
          </a:p>
        </p:txBody>
      </p:sp>
      <p:sp>
        <p:nvSpPr>
          <p:cNvPr id="7" name="Text 5"/>
          <p:cNvSpPr/>
          <p:nvPr/>
        </p:nvSpPr>
        <p:spPr>
          <a:xfrm>
            <a:off x="1097280" y="4206240"/>
            <a:ext cx="9997135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もらった名刺を見て、ひとこと反応してからお別れ</a:t>
            </a:r>
            <a:endParaRPr lang="en-US" sz="2800" dirty="0"/>
          </a:p>
        </p:txBody>
      </p:sp>
      <p:sp>
        <p:nvSpPr>
          <p:cNvPr id="8" name="Shape 6"/>
          <p:cNvSpPr/>
          <p:nvPr/>
        </p:nvSpPr>
        <p:spPr>
          <a:xfrm>
            <a:off x="526374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9" name="Shape 7"/>
          <p:cNvSpPr/>
          <p:nvPr/>
        </p:nvSpPr>
        <p:spPr>
          <a:xfrm>
            <a:off x="562950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0" name="Shape 8"/>
          <p:cNvSpPr/>
          <p:nvPr/>
        </p:nvSpPr>
        <p:spPr>
          <a:xfrm>
            <a:off x="599526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1" name="Shape 9"/>
          <p:cNvSpPr/>
          <p:nvPr/>
        </p:nvSpPr>
        <p:spPr>
          <a:xfrm>
            <a:off x="636102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2" name="Shape 10"/>
          <p:cNvSpPr/>
          <p:nvPr/>
        </p:nvSpPr>
        <p:spPr>
          <a:xfrm>
            <a:off x="6726784" y="5760720"/>
            <a:ext cx="201168" cy="20116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13" name="Text 11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5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NEW HORIZON Elementary 5 Unit 1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384048"/>
            <a:ext cx="2926080" cy="548640"/>
          </a:xfrm>
          <a:prstGeom prst="roundRect">
            <a:avLst>
              <a:gd name="adj" fmla="val 50000"/>
            </a:avLst>
          </a:prstGeom>
          <a:solidFill>
            <a:srgbClr val="FDF3DA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384048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ルール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822960" y="1234440"/>
            <a:ext cx="10545775" cy="1060704"/>
          </a:xfrm>
          <a:prstGeom prst="roundRect">
            <a:avLst>
              <a:gd name="adj" fmla="val 12069"/>
            </a:avLst>
          </a:prstGeom>
          <a:solidFill>
            <a:srgbClr val="FDF3DA"/>
          </a:solidFill>
          <a:ln w="15240">
            <a:solidFill>
              <a:srgbClr val="F2DFA8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97280" y="1234440"/>
            <a:ext cx="9997135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①名刺は</a:t>
            </a:r>
            <a:pPr indent="0" marL="0">
              <a:buNone/>
            </a:pPr>
            <a:r>
              <a:rPr lang="en-US" sz="26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indent="0" marL="0">
              <a:buNone/>
            </a:pPr>
            <a:r>
              <a:rPr lang="en-US" sz="26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回に</a:t>
            </a:r>
            <a:pPr indent="0" marL="0">
              <a:buNone/>
            </a:pPr>
            <a:r>
              <a:rPr lang="en-US" sz="26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indent="0" marL="0">
              <a:buNone/>
            </a:pPr>
            <a:r>
              <a:rPr lang="en-US" sz="26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枚だけ渡す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822960" y="2423160"/>
            <a:ext cx="10545775" cy="1060704"/>
          </a:xfrm>
          <a:prstGeom prst="roundRect">
            <a:avLst>
              <a:gd name="adj" fmla="val 12069"/>
            </a:avLst>
          </a:prstGeom>
          <a:solidFill>
            <a:srgbClr val="FDF3DA"/>
          </a:solidFill>
          <a:ln w="15240">
            <a:solidFill>
              <a:srgbClr val="F2DFA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097280" y="2423160"/>
            <a:ext cx="9997135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②もらったら必ず反応のことば</a:t>
            </a:r>
            <a:endParaRPr lang="en-US" sz="2600" dirty="0"/>
          </a:p>
        </p:txBody>
      </p:sp>
      <p:sp>
        <p:nvSpPr>
          <p:cNvPr id="8" name="Shape 6"/>
          <p:cNvSpPr/>
          <p:nvPr/>
        </p:nvSpPr>
        <p:spPr>
          <a:xfrm>
            <a:off x="822960" y="3611880"/>
            <a:ext cx="10545775" cy="1060704"/>
          </a:xfrm>
          <a:prstGeom prst="roundRect">
            <a:avLst>
              <a:gd name="adj" fmla="val 12069"/>
            </a:avLst>
          </a:prstGeom>
          <a:solidFill>
            <a:srgbClr val="FDF3DA"/>
          </a:solidFill>
          <a:ln w="15240">
            <a:solidFill>
              <a:srgbClr val="F2DFA8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097280" y="3611880"/>
            <a:ext cx="9997135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③</a:t>
            </a:r>
            <a:pPr indent="0" marL="0">
              <a:buNone/>
            </a:pPr>
            <a:r>
              <a:rPr lang="en-US" sz="26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4</a:t>
            </a:r>
            <a:pPr indent="0" marL="0">
              <a:buNone/>
            </a:pPr>
            <a:r>
              <a:rPr lang="en-US" sz="26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回やったら席にもどって、メモを書く</a:t>
            </a:r>
            <a:endParaRPr lang="en-US" sz="2600" dirty="0"/>
          </a:p>
        </p:txBody>
      </p:sp>
      <p:sp>
        <p:nvSpPr>
          <p:cNvPr id="10" name="Text 8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5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NEW HORIZON Elementary 5 Unit 1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AF4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384048"/>
            <a:ext cx="3291840" cy="548640"/>
          </a:xfrm>
          <a:prstGeom prst="roundRect">
            <a:avLst>
              <a:gd name="adj" fmla="val 50000"/>
            </a:avLst>
          </a:prstGeom>
          <a:solidFill>
            <a:srgbClr val="2979AE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384048"/>
            <a:ext cx="3291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レベルアップ！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822960" y="1325880"/>
            <a:ext cx="10545775" cy="4206240"/>
          </a:xfrm>
          <a:prstGeom prst="roundRect">
            <a:avLst>
              <a:gd name="adj" fmla="val 4348"/>
            </a:avLst>
          </a:prstGeom>
          <a:solidFill>
            <a:srgbClr val="FFFFFF"/>
          </a:solidFill>
          <a:ln w="20320">
            <a:solidFill>
              <a:srgbClr val="BBD9E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88720" y="1463040"/>
            <a:ext cx="9814255" cy="3931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余裕があれば質問を足そう</a:t>
            </a:r>
            <a:pPr algn="ctr" indent="0" marL="0">
              <a:buNone/>
            </a:pPr>
            <a:r>
              <a:rPr lang="en-US" sz="34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: What subject do you like? / Do you like dogs?</a:t>
            </a:r>
            <a:pPr algn="ctr" indent="0" marL="0">
              <a:buNone/>
            </a:pPr>
            <a:r>
              <a:rPr lang="en-US" sz="3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（ポスターの水色ゾーンが使える）</a:t>
            </a:r>
            <a:endParaRPr lang="en-US" sz="3400" dirty="0"/>
          </a:p>
        </p:txBody>
      </p:sp>
      <p:sp>
        <p:nvSpPr>
          <p:cNvPr id="6" name="Text 4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5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NEW HORIZON Elementary 5 Unit 1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E6E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371600"/>
            <a:ext cx="12191695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2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Good job!</a:t>
            </a:r>
            <a:endParaRPr lang="en-US" sz="7200" dirty="0"/>
          </a:p>
        </p:txBody>
      </p:sp>
      <p:sp>
        <p:nvSpPr>
          <p:cNvPr id="3" name="Text 1"/>
          <p:cNvSpPr/>
          <p:nvPr/>
        </p:nvSpPr>
        <p:spPr>
          <a:xfrm>
            <a:off x="822960" y="2788920"/>
            <a:ext cx="1054577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今日つかった英語を、もう一度</a:t>
            </a:r>
            <a:pPr algn="ctr" indent="0" marL="0">
              <a:buNone/>
            </a:pPr>
            <a:r>
              <a:rPr lang="en-US" sz="26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26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言ってみよう。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1340968" y="4069080"/>
            <a:ext cx="9509760" cy="658368"/>
          </a:xfrm>
          <a:prstGeom prst="roundRect">
            <a:avLst>
              <a:gd name="adj" fmla="val 50000"/>
            </a:avLst>
          </a:prstGeom>
          <a:solidFill>
            <a:srgbClr val="F6C453"/>
          </a:solidFill>
          <a:ln/>
        </p:spPr>
      </p:sp>
      <p:sp>
        <p:nvSpPr>
          <p:cNvPr id="5" name="Text 3"/>
          <p:cNvSpPr/>
          <p:nvPr/>
        </p:nvSpPr>
        <p:spPr>
          <a:xfrm>
            <a:off x="1340968" y="4069080"/>
            <a:ext cx="95097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この投影版（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PowerPoint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）は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 Premium 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特典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／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活動シートの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PDF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は無料でダウンロードできます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0" y="6035040"/>
            <a:ext cx="121916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4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4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400" dirty="0">
                <a:solidFill>
                  <a:srgbClr val="9FD3B6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名刺こうかん会（第6・7時・主活動）【投影版】</dc:title>
  <dc:subject>PptxGenJS Presentation</dc:subject>
  <dc:creator>英語教材ラボ 小学校版</dc:creator>
  <cp:lastModifiedBy>英語教材ラボ 小学校版</cp:lastModifiedBy>
  <cp:revision>1</cp:revision>
  <dcterms:created xsi:type="dcterms:W3CDTF">2026-10-11T23:15:11Z</dcterms:created>
  <dcterms:modified xsi:type="dcterms:W3CDTF">2026-10-11T23:15:11Z</dcterms:modified>
</cp:coreProperties>
</file>