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8dcc3064-9ec5-9975-9276-7a90714da81d}">
          <p14:sldIdLst>
            <p14:sldId id="256"/>
          </p14:sldIdLst>
        </p14:section>
        <p14:section name="ことば" id="{4bed790a-94c8-c053-bc68-c97c891a1310}">
          <p14:sldIdLst>
            <p14:sldId id="257"/>
            <p14:sldId id="258"/>
          </p14:sldIdLst>
        </p14:section>
        <p14:section name="めあて" id="{19ff5d76-1495-95f8-8d6d-4b4fea0f6398}">
          <p14:sldIdLst>
            <p14:sldId id="259"/>
          </p14:sldIdLst>
        </p14:section>
        <p14:section name="活動" id="{3754bb4c-5bf1-2fca-2973-fc2856ed0916}">
          <p14:sldIdLst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ふり返り" id="{b7a42e3b-78d1-b6f0-b86b-33e45d349259}">
          <p14:sldIdLst>
            <p14:sldId id="266"/>
            <p14:sldId id="267"/>
            <p14:sldId id="268"/>
          </p14:sldIdLst>
        </p14:section>
        <p14:section name="先生用" id="{dda1f4ec-d1fb-735b-ed0b-e319fe1adb74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【操作】歌・チャンツは、スライドショーを始める前にデジタル教材で済ませる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【時間】5–12（7分）・全体
【先生のことば】T: Say it with the gesture.（ジェスチャーといっしょに言おう。）
【画面に語を出していない（絵だけ）。先生が言う語】Hello!, こんにちは, ニーハオ, アンニョンハセヨ, ボンジュール, グーテン ターク, ナマステ, ジャンボ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【時間】5–12（つづき）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【時間】12–15（3分）・全体
【先生のことば】T（日本語でよい）: 全部まわれなくていいよ。自分から、あいさつを交わしに行こう。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【時間】15–22（7分）・列ごと
【先生のことば】T: Pass the greeting!（あいさつをつないで！）
【削るとき】リレー（15–22）は2つのあいさつで切り上げる
【削るとき】それでも足りなければリレーを切り、ラリーのやり方へ（次は ▶S7）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【時間】15–22（つづき）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【時間】22–25（3分）・全体
【先生のことば】T: Visit a booth with your passport.（パスポートを持って、ブースへ行こう。） ／ T（日本語でよい）: ブースでは、そのブースのあいさつでね。全部まわれなくていいよ。
【画面に出さない英語】たびびと: （そのブースのあいさつ＋ジェスチャー）Hello! / Bonjour! … / Thank you! ／ ブースばん: （同じあいさつで返す）Hello! / Bonjour! … /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【時間】22–25（つづき）
【画面に出さない英語】たびびと: （そのブースのあいさつ＋ジェスチャー）Hello! / Bonjour! … / Thank you! ／ ブースばん: （同じあいさつで返す）Hello! / Bonjour! … / 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【時間】25–37（12分）・たびびと・ブースばん（前半→交代→後半）
【先生のことば】T: Change roles.（ブースばんとたびびと、こうたい！）
【画面に出さない英語】たびびと: （そのブースのあいさつ＋ジェスチャー）Hello! / Bonjour! … / Thank you! ／ ブースばん: （同じあいさつで返す）Hello! / Bonjour! … / Thank you!
【操作】前半はこのまま。交代で次へ。区切りは教室のタイマーで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【時間】25–37（つづき）
【画面に出さない英語】たびびと: （そのブースのあいさつ＋ジェスチャー）Hello! / Bonjour! … / Thank you! ／ ブースばん: （同じあいさつで返す）Hello! / Bonjour! … / Thank you!
【操作】後半はこのまま（めくらない）。区切りは教室のタイマーで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交わしてうれしかったあいさつを書こう。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7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ながれ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あいさつ・うた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24028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2402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24028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333756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3375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12–15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333756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443484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443484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15–37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443484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553212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553212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553212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ふりかえり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2590724" cy="25907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457200"/>
            <a:ext cx="2590724" cy="2590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457200"/>
            <a:ext cx="2590724" cy="2590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457200"/>
            <a:ext cx="2590724" cy="25907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497580"/>
            <a:ext cx="2590724" cy="25907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497580"/>
            <a:ext cx="2590724" cy="2590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497580"/>
            <a:ext cx="2590724" cy="259072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49758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ジェスチャーも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いっしょに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いおう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685800"/>
            <a:ext cx="11277295" cy="5623560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" y="91440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914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1783080"/>
            <a:ext cx="8168335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じぶんから、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せかいの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かわそう</a:t>
            </a:r>
            <a:endParaRPr lang="en-US" sz="6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7055" y="214884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れつで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リレーしよう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つぎの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ひとに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きこえる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こえで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つなごう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ブースでは、その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ブースの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あいさつで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960120"/>
            <a:ext cx="3840480" cy="1188720"/>
          </a:xfrm>
          <a:prstGeom prst="roundRect">
            <a:avLst>
              <a:gd name="adj" fmla="val 23077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9601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たびびと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7711135" y="960120"/>
            <a:ext cx="3840480" cy="1188720"/>
          </a:xfrm>
          <a:prstGeom prst="roundRect">
            <a:avLst>
              <a:gd name="adj" fmla="val 23077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11135" y="9601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ブースばん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5181448" y="960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⇄</a:t>
            </a:r>
            <a:endParaRPr lang="en-US" sz="6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9688" y="2788920"/>
            <a:ext cx="2011680" cy="201168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008" y="2788920"/>
            <a:ext cx="2011680" cy="2011680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328" y="278892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502920"/>
            <a:ext cx="4206240" cy="1005840"/>
          </a:xfrm>
          <a:prstGeom prst="roundRect">
            <a:avLst>
              <a:gd name="adj" fmla="val 27273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50292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ぜんはん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はんが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たびびと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4724248" y="2606040"/>
            <a:ext cx="2743200" cy="1005840"/>
          </a:xfrm>
          <a:prstGeom prst="roundRect">
            <a:avLst>
              <a:gd name="adj" fmla="val 1818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724248" y="260604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ぷん</a:t>
            </a:r>
            <a:endParaRPr lang="en-US" sz="4800" dirty="0"/>
          </a:p>
        </p:txBody>
      </p:sp>
      <p:sp>
        <p:nvSpPr>
          <p:cNvPr id="7" name="Shape 5"/>
          <p:cNvSpPr/>
          <p:nvPr/>
        </p:nvSpPr>
        <p:spPr>
          <a:xfrm>
            <a:off x="914400" y="4069080"/>
            <a:ext cx="3474720" cy="1188720"/>
          </a:xfrm>
          <a:prstGeom prst="roundRect">
            <a:avLst>
              <a:gd name="adj" fmla="val 23077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406908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4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たびびと</a:t>
            </a:r>
            <a:endParaRPr lang="en-US" sz="4400" dirty="0"/>
          </a:p>
        </p:txBody>
      </p:sp>
      <p:sp>
        <p:nvSpPr>
          <p:cNvPr id="9" name="Shape 7"/>
          <p:cNvSpPr/>
          <p:nvPr/>
        </p:nvSpPr>
        <p:spPr>
          <a:xfrm>
            <a:off x="7802575" y="4069080"/>
            <a:ext cx="3474720" cy="1188720"/>
          </a:xfrm>
          <a:prstGeom prst="roundRect">
            <a:avLst>
              <a:gd name="adj" fmla="val 23077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802575" y="406908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4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ブースばん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5181448" y="40690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⇄</a:t>
            </a:r>
            <a:endParaRPr lang="en-US" sz="54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4168" y="5394960"/>
            <a:ext cx="1097280" cy="109728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208" y="5394960"/>
            <a:ext cx="1097280" cy="109728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248" y="539496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502920"/>
            <a:ext cx="4206240" cy="1005840"/>
          </a:xfrm>
          <a:prstGeom prst="roundRect">
            <a:avLst>
              <a:gd name="adj" fmla="val 27273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50292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こうはん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はんが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たびびと（こうたい）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4724248" y="2606040"/>
            <a:ext cx="2743200" cy="1005840"/>
          </a:xfrm>
          <a:prstGeom prst="roundRect">
            <a:avLst>
              <a:gd name="adj" fmla="val 1818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724248" y="260604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ja-JP" altLang="en-US" sz="4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ぷん</a:t>
            </a:r>
            <a:endParaRPr lang="en-US" sz="4800" dirty="0"/>
          </a:p>
        </p:txBody>
      </p:sp>
      <p:sp>
        <p:nvSpPr>
          <p:cNvPr id="7" name="Shape 5"/>
          <p:cNvSpPr/>
          <p:nvPr/>
        </p:nvSpPr>
        <p:spPr>
          <a:xfrm>
            <a:off x="914400" y="4069080"/>
            <a:ext cx="3474720" cy="1188720"/>
          </a:xfrm>
          <a:prstGeom prst="roundRect">
            <a:avLst>
              <a:gd name="adj" fmla="val 23077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406908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4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たびびと</a:t>
            </a:r>
            <a:endParaRPr lang="en-US" sz="4400" dirty="0"/>
          </a:p>
        </p:txBody>
      </p:sp>
      <p:sp>
        <p:nvSpPr>
          <p:cNvPr id="9" name="Shape 7"/>
          <p:cNvSpPr/>
          <p:nvPr/>
        </p:nvSpPr>
        <p:spPr>
          <a:xfrm>
            <a:off x="7802575" y="4069080"/>
            <a:ext cx="3474720" cy="1188720"/>
          </a:xfrm>
          <a:prstGeom prst="roundRect">
            <a:avLst>
              <a:gd name="adj" fmla="val 23077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802575" y="406908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4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ブースばん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5181448" y="406908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⇄</a:t>
            </a:r>
            <a:endParaRPr lang="en-US" sz="54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4168" y="5394960"/>
            <a:ext cx="1097280" cy="1097280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208" y="5394960"/>
            <a:ext cx="1097280" cy="1097280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248" y="5394960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943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943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じぶんから、せかいの</a:t>
            </a:r>
            <a:endParaRPr lang="en-US" sz="5400" dirty="0"/>
          </a:p>
          <a:p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かわそう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11535" cy="2331720"/>
          </a:xfrm>
          <a:prstGeom prst="roundRect">
            <a:avLst>
              <a:gd name="adj" fmla="val 784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069080"/>
            <a:ext cx="10362895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ふりかえりカードの</a:t>
            </a:r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まとめを</a:t>
            </a:r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3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かこう</a:t>
            </a:r>
            <a:endParaRPr lang="en-US" sz="3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◎○△に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○を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つけて、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「つたわった！」ばめんを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かこう</a:t>
            </a:r>
            <a:endParaRPr lang="en-US" sz="5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</a:t>
            </a:r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がんばったね！</a:t>
            </a:r>
            <a:endParaRPr lang="en-US" sz="7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外国語活動　せかいの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あいさつの旅——自分から声をかけよう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あいさつ。歌（デジタル教材）。スライドショーを始め…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あいさつとジェスチャーをセットで言う→先生のジェス…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めあてを聞く。全部のブースをまわらなくてよいことを…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あいさつリレー。先頭の人にカードを見せる→うしろへ…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パスポート（シート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）をくばる。前半は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班がた…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あいさつの旅。前半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分→交代（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分）→後半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分→席…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ふりかえりカードをくばり、まとめ。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つのできたこと…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〔せかいのあいさつカード〕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部＋ブース掲示用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組（壁の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か所）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名簿（見取り用・点検用）・教室のタイマー　各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〔ふりかえりカード〕　人数分（集めて全員分を読む）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https://eigo-kyozai-lab.com/elementary/shidoan/es4-world#h2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せかいの あいさつ 第2時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2026-10-11T23:50:15Z</dcterms:created>
  <dcterms:modified xsi:type="dcterms:W3CDTF">2026-10-11T23:50:15Z</dcterms:modified>
</cp:coreProperties>
</file>