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はじめ" id="{e007887a-518b-91f2-4efd-5a57426153c3}">
          <p14:sldIdLst>
            <p14:sldId id="256"/>
          </p14:sldIdLst>
        </p14:section>
        <p14:section name="ことば" id="{a37aba5c-6133-f86d-e370-5fbf164f55c6}">
          <p14:sldIdLst>
            <p14:sldId id="257"/>
            <p14:sldId id="258"/>
          </p14:sldIdLst>
        </p14:section>
        <p14:section name="めあて" id="{2a3dc78a-7f74-5a8c-09fb-aba1e114c213}">
          <p14:sldIdLst>
            <p14:sldId id="259"/>
          </p14:sldIdLst>
        </p14:section>
        <p14:section name="活動" id="{07cfd509-3298-8c3a-f43b-6ed295462b73}">
          <p14:sldIdLst>
            <p14:sldId id="260"/>
            <p14:sldId id="261"/>
            <p14:sldId id="262"/>
            <p14:sldId id="263"/>
            <p14:sldId id="264"/>
          </p14:sldIdLst>
        </p14:section>
        <p14:section name="ふり返り" id="{58e3c0d8-6e4e-6432-45d9-bbd0586a1a88}">
          <p14:sldIdLst>
            <p14:sldId id="265"/>
            <p14:sldId id="266"/>
          </p14:sldIdLst>
        </p14:section>
        <p14:section name="先生用" id="{8b181879-3378-0856-a4f3-c490b81191e3}">
          <p14:sldIdLst>
            <p14:sldId id="26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スライドショー（発表者ツール）で映してください。編集画面のまま映すと、このノート欄が子どもに見えます。複製表示ではノートは見えないので、紙の1ページ目で進めてください。使い方は最後の非表示スライドにあります。
【時間】0–5（5分）・全体
【先生のことば】T: Hello, everyone! How are you?（みなさん、こんにちは。）
【操作】歌・チャンツは、スライドショーを始める前にデジタル教材で済ませる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【時間】5–12（7分）・全体
【先生のことば】T（日本語でよい）: アンニョンハセヨ、まだ言える？ 3年生で聞いたね。 ／ T: Listen and repeat.（聞いて、まねして。）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【時間】5–12（つづき）
【画面に語を出していない（絵だけ）。先生が言う語】Hello!, こんにちは, ニーハオ, アンニョンハセヨ, ボンジュール, グーテン ターク, ナマステ, ジャンボ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【時間】12–15（3分）・全体
【先生のことば】T（日本語でよい）: 聞いたことのない音も、「ちがいは おもしろい」で聞いてみよう。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【時間】15–18（3分）・全体
【先生のことば】T: Listen. Which card?（聞いて。どのカード？）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【時間】18–28（10分）・全体
【先生のことば】T: Let's say it together.（みんなで言ってみよう。）
【削るとき】マッチング（18–28）は4つのあいさつ（Hello と、あと3つ）で
【画面に語を出していない（絵だけ）。先生が言う語】Hello!, こんにちは, ニーハオ, アンニョンハセヨ, ボンジュール, グーテン ターク, ナマステ, ジャンボ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【時間】28–33（5分）・全体
【先生のことば】T（日本語でよい）: 先生が指さした絵のあいさつを、みんなで言おう。
【削るとき】さかさマッチング（28–33）を切り、33–37 へ（次は ▶S9）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【時間】28–33（つづき）
【画面に語を出していない（絵だけ）。先生が言う語】Hello!, こんにちは, ニーハオ, アンニョンハセヨ, ボンジュール, グーテン ターク, ナマステ, ジャンボ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【時間】33–37（4分）・全体
【先生のことば】T: English is used in many countries.（英語は、たくさんの国で使われているよ。）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【時間】37–45（8分）・全体→ひとり
【先生のことば】T（日本語でよい）: 「へえ！」と思ったあいさつを、1つ思い出してみよう。 ／ T: Good job! See you!（よくがんばりました。）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【時間】37–45（つづき）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この非表示スライドは先生用です。印刷するときは「非表示スライドを印刷する」を選んでください。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2286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きょうの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40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ながれ</a:t>
            </a:r>
            <a:endParaRPr lang="en-US" sz="4000" dirty="0"/>
          </a:p>
        </p:txBody>
      </p:sp>
      <p:sp>
        <p:nvSpPr>
          <p:cNvPr id="3" name="Shape 1"/>
          <p:cNvSpPr/>
          <p:nvPr/>
        </p:nvSpPr>
        <p:spPr>
          <a:xfrm>
            <a:off x="731520" y="114300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14300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0–5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3017520" y="114300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あいさつ・うた</a:t>
            </a:r>
            <a:endParaRPr lang="en-US" sz="4000" dirty="0"/>
          </a:p>
        </p:txBody>
      </p:sp>
      <p:sp>
        <p:nvSpPr>
          <p:cNvPr id="6" name="Shape 4"/>
          <p:cNvSpPr/>
          <p:nvPr/>
        </p:nvSpPr>
        <p:spPr>
          <a:xfrm>
            <a:off x="731520" y="224028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914400" y="224028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5–12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3017520" y="224028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ことば</a:t>
            </a:r>
            <a:endParaRPr lang="en-US" sz="4000" dirty="0"/>
          </a:p>
        </p:txBody>
      </p:sp>
      <p:sp>
        <p:nvSpPr>
          <p:cNvPr id="9" name="Shape 7"/>
          <p:cNvSpPr/>
          <p:nvPr/>
        </p:nvSpPr>
        <p:spPr>
          <a:xfrm>
            <a:off x="731520" y="333756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914400" y="333756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12–15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3017520" y="333756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4000" dirty="0"/>
          </a:p>
        </p:txBody>
      </p:sp>
      <p:sp>
        <p:nvSpPr>
          <p:cNvPr id="12" name="Shape 10"/>
          <p:cNvSpPr/>
          <p:nvPr/>
        </p:nvSpPr>
        <p:spPr>
          <a:xfrm>
            <a:off x="731520" y="443484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4400" y="443484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15–37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3017520" y="443484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かつどう</a:t>
            </a:r>
            <a:endParaRPr lang="en-US" sz="4000" dirty="0"/>
          </a:p>
        </p:txBody>
      </p:sp>
      <p:sp>
        <p:nvSpPr>
          <p:cNvPr id="15" name="Shape 13"/>
          <p:cNvSpPr/>
          <p:nvPr/>
        </p:nvSpPr>
        <p:spPr>
          <a:xfrm>
            <a:off x="731520" y="5532120"/>
            <a:ext cx="10728655" cy="1005840"/>
          </a:xfrm>
          <a:prstGeom prst="roundRect">
            <a:avLst>
              <a:gd name="adj" fmla="val 10909"/>
            </a:avLst>
          </a:prstGeom>
          <a:solidFill>
            <a:srgbClr val="FFFFFF"/>
          </a:solidFill>
          <a:ln w="19050">
            <a:solidFill>
              <a:srgbClr val="1E6E46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914400" y="5532120"/>
            <a:ext cx="20116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37–45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017520" y="5532120"/>
            <a:ext cx="8168335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3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ねんせいで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きいた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あいさつ、まだ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いえるかな？</a:t>
            </a:r>
            <a:endParaRPr lang="en-US" sz="5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590724" cy="25907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457200"/>
            <a:ext cx="2590724" cy="2590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457200"/>
            <a:ext cx="2590724" cy="2590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457200"/>
            <a:ext cx="2590724" cy="2590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497580"/>
            <a:ext cx="2590724" cy="25907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497580"/>
            <a:ext cx="2590724" cy="2590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497580"/>
            <a:ext cx="2590724" cy="259072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49758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685800"/>
            <a:ext cx="11277295" cy="5623560"/>
          </a:xfrm>
          <a:prstGeom prst="roundRect">
            <a:avLst>
              <a:gd name="adj" fmla="val 4065"/>
            </a:avLst>
          </a:prstGeom>
          <a:solidFill>
            <a:srgbClr val="FFFFFF"/>
          </a:solidFill>
          <a:ln w="50800">
            <a:solidFill>
              <a:srgbClr val="1E6E46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22960" y="91440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91440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8168335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きいて、どの</a:t>
            </a:r>
            <a:endParaRPr lang="en-US" sz="6000" dirty="0"/>
          </a:p>
          <a:p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カードか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6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あてよう</a:t>
            </a:r>
            <a:endParaRPr lang="en-US" sz="6000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57055" y="2148840"/>
            <a:ext cx="2011680" cy="201168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きいて、どの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カードか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ゆびさそう</a:t>
            </a:r>
            <a:endParaRPr lang="en-US" sz="5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590724" cy="25907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457200"/>
            <a:ext cx="2590724" cy="2590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457200"/>
            <a:ext cx="2590724" cy="2590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457200"/>
            <a:ext cx="2590724" cy="2590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497580"/>
            <a:ext cx="2590724" cy="25907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497580"/>
            <a:ext cx="2590724" cy="2590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497580"/>
            <a:ext cx="2590724" cy="259072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49758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せんせいが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ゆびさした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カードの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いおう</a:t>
            </a:r>
            <a:endParaRPr lang="en-US" sz="5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57200"/>
            <a:ext cx="2590724" cy="259072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67964" y="457200"/>
            <a:ext cx="2590724" cy="25907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3008" y="457200"/>
            <a:ext cx="2590724" cy="25907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8051" y="457200"/>
            <a:ext cx="2590724" cy="25907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2920" y="3497580"/>
            <a:ext cx="2590724" cy="25907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67964" y="3497580"/>
            <a:ext cx="2590724" cy="259072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3008" y="3497580"/>
            <a:ext cx="2590724" cy="259072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098051" y="3497580"/>
            <a:ext cx="2590724" cy="25907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143000"/>
            <a:ext cx="10911535" cy="4709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えいごを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はなす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くには、</a:t>
            </a:r>
            <a:endParaRPr lang="en-US" sz="5400" dirty="0"/>
          </a:p>
          <a:p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ひとつ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54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だけ？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0080" y="594360"/>
            <a:ext cx="2377440" cy="685800"/>
          </a:xfrm>
          <a:prstGeom prst="roundRect">
            <a:avLst>
              <a:gd name="adj" fmla="val 40000"/>
            </a:avLst>
          </a:prstGeom>
          <a:solidFill>
            <a:srgbClr val="1E6E46"/>
          </a:solidFill>
          <a:ln w="12700">
            <a:solidFill>
              <a:srgbClr val="1E6E46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40080" y="594360"/>
            <a:ext cx="23774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3200" b="1" dirty="0">
                <a:solidFill>
                  <a:srgbClr val="FFFFFF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めあて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40080" y="1417320"/>
            <a:ext cx="10911535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せかいの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あいさつを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きいて、</a:t>
            </a:r>
            <a:endParaRPr lang="en-US" sz="5000" dirty="0"/>
          </a:p>
          <a:p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どの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カードか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5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あてよう</a:t>
            </a:r>
            <a:endParaRPr lang="en-US" sz="5000" dirty="0"/>
          </a:p>
        </p:txBody>
      </p:sp>
      <p:sp>
        <p:nvSpPr>
          <p:cNvPr id="5" name="Shape 3"/>
          <p:cNvSpPr/>
          <p:nvPr/>
        </p:nvSpPr>
        <p:spPr>
          <a:xfrm>
            <a:off x="640080" y="4069080"/>
            <a:ext cx="10911535" cy="2331720"/>
          </a:xfrm>
          <a:prstGeom prst="roundRect">
            <a:avLst>
              <a:gd name="adj" fmla="val 7843"/>
            </a:avLst>
          </a:prstGeom>
          <a:solidFill>
            <a:srgbClr val="F6C453"/>
          </a:solidFill>
          <a:ln w="12700">
            <a:solidFill>
              <a:srgbClr val="F6C453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14400" y="4069080"/>
            <a:ext cx="10362895" cy="2331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ふりかえりカードに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○か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1</a:t>
            </a:r>
            <a:pPr algn="ctr" indent="0" marL="0">
              <a:buNone/>
            </a:pPr>
            <a:r>
              <a:rPr lang="ja-JP" altLang="en-US" sz="4000" b="1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ぎょう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828800"/>
            <a:ext cx="11094415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よく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algn="ctr" indent="0" marL="0">
              <a:buNone/>
            </a:pPr>
            <a:r>
              <a:rPr lang="ja-JP" altLang="en-US" sz="75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がんばったね！</a:t>
            </a:r>
            <a:endParaRPr lang="en-US" sz="7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18288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b="1" dirty="0">
                <a:solidFill>
                  <a:srgbClr val="1E6E46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先生用（この画面はスライドショーでは映りません）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365760" y="548640"/>
            <a:ext cx="11460175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4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学年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外国語活動　せかいの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 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あいさつ　第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1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時／全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2</a:t>
            </a:r>
            <a:pPr indent="0" marL="0">
              <a:buNone/>
            </a:pPr>
            <a:r>
              <a:rPr lang="ja-JP" altLang="en-US" sz="1400" dirty="0">
                <a:solidFill>
                  <a:srgbClr val="222222"/>
                </a:solidFill>
                <a:latin typeface="UD デジタル 教科書体 NP-B" pitchFamily="34" charset="0"/>
                <a:ea typeface="UD デジタル 教科書体 NP-B" pitchFamily="34" charset="-122"/>
                <a:cs typeface="UD デジタル 教科書体 NP-B" pitchFamily="34" charset="-120"/>
              </a:rPr>
              <a:t>時間　せかいのあいさつ——聞いて当てよう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365760" y="1005840"/>
            <a:ext cx="58521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この時間の流れと▶番号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あいさつ。歌（デジタル教材）。スライドショーを始め…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年のあいさつを思い出す→先生が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枚ずつ見せ…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めあてを聞く。合言葉「ちがいは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おもしろい」を知る。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S4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マッチングのやり方を聞く。黒板の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枚のカード（下に…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S5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マッチング。先生があいさつを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つ言う（順は自由）→…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S6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さかさマッチング。先生がカードの絵を指さす→全員で…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33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ALT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（いなければ先生）が、英語やフランス語がいろ…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S9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37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45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　ふりかえりカードをくばり、毎時間の欄に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行（○をつ…　▶</a:t>
            </a:r>
            <a:pPr indent="0" marL="0">
              <a:buNone/>
            </a:pPr>
            <a:r>
              <a:rPr lang="en-US" sz="11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S10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–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6400800" y="1005840"/>
            <a:ext cx="539496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準備物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〔せかいのあいさつカード〕　提示用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部（黒板に貼る・下に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〜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8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の番号）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〔活動シート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2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〕　先生用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部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世界地図（教室にあるもの）　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1</a:t>
            </a:r>
            <a:endParaRPr lang="en-US" sz="1100" dirty="0"/>
          </a:p>
          <a:p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□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11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〔ふりかえりカード〕　人数分（この時間にくばる・単元を通して同じ紙）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892040"/>
            <a:ext cx="11430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使い方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・スライドショー（発表者ツール）で映す。編集画面のまま映すと、ノート欄が子どもに見える</a:t>
            </a:r>
            <a:endParaRPr lang="en-US" sz="1000" dirty="0"/>
          </a:p>
          <a:p>
            <a:pPr indent="0" marL="0">
              <a:buNone/>
            </a:pPr>
            <a:r>
              <a:rPr lang="ja-JP" altLang="en-US" sz="10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・活動中は、その活動の画面のままにする（めくらない）。終わりの合図は教室のタイマーで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6035040"/>
            <a:ext cx="11430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英語教材ラボ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 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小学校版（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Premium</a:t>
            </a:r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）　</a:t>
            </a:r>
            <a:pPr indent="0" marL="0">
              <a:buNone/>
            </a:pPr>
            <a:r>
              <a:rPr lang="en-US" sz="900" dirty="0">
                <a:solidFill>
                  <a:srgbClr val="222222"/>
                </a:solidFill>
                <a:latin typeface="Century Gothic" pitchFamily="34" charset="0"/>
                <a:ea typeface="Century Gothic" pitchFamily="34" charset="-122"/>
                <a:cs typeface="Century Gothic" pitchFamily="34" charset="-120"/>
              </a:rPr>
              <a:t>https://eigo-kyozai-lab.com/elementary/shidoan/es4-world#h1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学校・授業での利用は自由です（再配布・販売はご遠慮ください）</a:t>
            </a:r>
            <a:endParaRPr lang="en-US" sz="900" dirty="0"/>
          </a:p>
          <a:p>
            <a:pPr indent="0" marL="0">
              <a:buNone/>
            </a:pPr>
            <a:r>
              <a:rPr lang="ja-JP" altLang="en-US" sz="900" dirty="0">
                <a:solidFill>
                  <a:srgbClr val="222222"/>
                </a:solidFill>
                <a:latin typeface="UD デジタル 教科書体 NP-R" pitchFamily="34" charset="0"/>
                <a:ea typeface="UD デジタル 教科書体 NP-R" pitchFamily="34" charset="-122"/>
                <a:cs typeface="UD デジタル 教科書体 NP-R" pitchFamily="34" charset="-120"/>
              </a:rPr>
              <a:t>教科書の本文・イラスト・歌・音源は入れていない。絵は英語教材ラボのオリジナル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英語教材ラボ 小学校版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せかいの あいさつ 第1時 45分スライド</dc:title>
  <dc:subject>Premium・https://eigo-kyozai-lab.com/elementary/shidoan</dc:subject>
  <dc:creator>英語教材ラボ 小学校版</dc:creator>
  <cp:lastModifiedBy>英語教材ラボ 小学校版</cp:lastModifiedBy>
  <cp:revision>1</cp:revision>
  <dcterms:created xsi:type="dcterms:W3CDTF">2026-10-11T23:50:15Z</dcterms:created>
  <dcterms:modified xsi:type="dcterms:W3CDTF">2026-10-11T23:50:15Z</dcterms:modified>
</cp:coreProperties>
</file>