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はじめ" id="{69435e84-de5a-ca16-c30f-f4e216c1731f}">
          <p14:sldIdLst>
            <p14:sldId id="256"/>
          </p14:sldIdLst>
        </p14:section>
        <p14:section name="ことば" id="{82384016-3f70-e4c6-c3a6-70d5cb91f017}">
          <p14:sldIdLst>
            <p14:sldId id="257"/>
          </p14:sldIdLst>
        </p14:section>
        <p14:section name="めあて" id="{2c13a2f8-d9ff-0758-c0ca-096a7e0f2ca6}">
          <p14:sldIdLst>
            <p14:sldId id="258"/>
          </p14:sldIdLst>
        </p14:section>
        <p14:section name="活動" id="{ff775c48-057f-ffde-d0b3-1b19b5ad28b8}">
          <p14:sldIdLst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  <p14:section name="ふり返り" id="{0be22550-b8a6-2293-c51c-6a96805d6aec}">
          <p14:sldIdLst>
            <p14:sldId id="266"/>
            <p14:sldId id="267"/>
          </p14:sldIdLst>
        </p14:section>
        <p14:section name="先生用" id="{fbfacd36-357c-176d-27c3-6c75e34ac4a6}">
          <p14:sldIdLst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スライドショー（発表者ツール）で映してください。編集画面のまま映すと、このノート欄が子どもに見えます。複製表示ではノートは見えないので、紙の1ページ目で進めてください。使い方は最後の非表示スライドにあります。
【時間】0–5（5分）・全体
【先生のことば】T: Hello, everyone!（みなさん、こんにちは。）
【操作】歌・チャンツは、スライドショーを始める前にデジタル教材で済ませる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【時間】5–12（7分）・全体
【先生のことば】T（日本語でよい）: （絵を指して）これは、なんて言う？
【削るとき】あいさつカード（5–12）は Hello! と See you. の2枚で
【画面に語を出していない（絵だけ）。先生が言う語】Hello!, Good morning., Good afternoon., Good evening., Good night., Goodbye., See you., Nice to meet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【時間】12–15（3分）・全体
【先生のことば】T（日本語でよい）: 今日は、いろいろな友だちと、名前を伝え合うあいさつをしよう。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【時間】15–22（7分）・全体（円）
【先生のことば】T: Make a big circle.（大きな円になろう。） ／ T: Hello, I'm ___.　（となりの子へ）こんにちは、◯◯です。 ／ T: Pass it on!（となりへつないで！）
【削るとき】ハロー・チェーン（15–22）は円をやめて、列ごとのリレーで
【画面に出さない英語】Pass it on!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【時間】15–22（つづき）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【時間】22–26（4分）・ひとり→全体
【先生のことば】T（日本語でよい）: カードを見せながら、あいさつするよ。言えたら、じゃんけんで勝った人から名前を書いてもらおう。
【削るとき】なまえカードは前の日に作っておき、22–26 はお手本だけ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【時間】22–26（つづき）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【時間】26–37（11分）・立って1対1
【先生のことば】T: Walk and meet a friend.（歩いて、友だちに会いに行こう。） ／ T（日本語でよい）: （あいだの1分）名前が聞こえなかったとき、どうした？
【画面に出さない英語】いう ひと: Hello, I'm ◯◯. / Thank you! ／ かえす ひと: Hello! / Hello, I'm △△. / 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【時間】26–37（つづき）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【時間】26–37（つづき）
【画面に出さない英語】いう ひと: Hello, I'm ◯◯. / Thank you! ／ かえす ひと: Hello! / Hello, I'm △△. / 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【時間】37–45（8分）・全体→ひとり
【先生のことば】T（日本語でよい）: （その日の様子で）まちがえた子を、だれも笑わなかったね。 ／ T: Goodbye! See you.（さようなら。またね。）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この非表示スライドは先生用です。印刷するときは「非表示スライドを印刷する」を選んでください。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7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きょうの</a:t>
            </a:r>
            <a:pPr indent="0" marL="0">
              <a:buNone/>
            </a:pPr>
            <a:r>
              <a:rPr lang="ja-JP" altLang="en-US" sz="40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40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ながれ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731520" y="1143000"/>
            <a:ext cx="10728655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14300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0–5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017520" y="1143000"/>
            <a:ext cx="81683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あいさつ・うた</a:t>
            </a:r>
            <a:endParaRPr lang="en-US" sz="4000" dirty="0"/>
          </a:p>
        </p:txBody>
      </p:sp>
      <p:sp>
        <p:nvSpPr>
          <p:cNvPr id="6" name="Shape 4"/>
          <p:cNvSpPr/>
          <p:nvPr/>
        </p:nvSpPr>
        <p:spPr>
          <a:xfrm>
            <a:off x="731520" y="2240280"/>
            <a:ext cx="10728655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24028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5–12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3017520" y="2240280"/>
            <a:ext cx="81683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4000" dirty="0"/>
          </a:p>
        </p:txBody>
      </p:sp>
      <p:sp>
        <p:nvSpPr>
          <p:cNvPr id="9" name="Shape 7"/>
          <p:cNvSpPr/>
          <p:nvPr/>
        </p:nvSpPr>
        <p:spPr>
          <a:xfrm>
            <a:off x="731520" y="3337560"/>
            <a:ext cx="10728655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333756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12–15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3017520" y="3337560"/>
            <a:ext cx="81683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4000" dirty="0"/>
          </a:p>
        </p:txBody>
      </p:sp>
      <p:sp>
        <p:nvSpPr>
          <p:cNvPr id="12" name="Shape 10"/>
          <p:cNvSpPr/>
          <p:nvPr/>
        </p:nvSpPr>
        <p:spPr>
          <a:xfrm>
            <a:off x="731520" y="4434840"/>
            <a:ext cx="10728655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443484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15–37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3017520" y="4434840"/>
            <a:ext cx="81683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かつどう</a:t>
            </a:r>
            <a:endParaRPr lang="en-US" sz="4000" dirty="0"/>
          </a:p>
        </p:txBody>
      </p:sp>
      <p:sp>
        <p:nvSpPr>
          <p:cNvPr id="15" name="Shape 13"/>
          <p:cNvSpPr/>
          <p:nvPr/>
        </p:nvSpPr>
        <p:spPr>
          <a:xfrm>
            <a:off x="731520" y="5532120"/>
            <a:ext cx="10728655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14400" y="553212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37–45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3017520" y="5532120"/>
            <a:ext cx="81683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ふりかえり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57200"/>
            <a:ext cx="2590724" cy="259072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7964" y="457200"/>
            <a:ext cx="2590724" cy="25907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008" y="457200"/>
            <a:ext cx="2590724" cy="25907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051" y="457200"/>
            <a:ext cx="2590724" cy="25907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3497580"/>
            <a:ext cx="2590724" cy="25907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7964" y="3497580"/>
            <a:ext cx="2590724" cy="259072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3008" y="3497580"/>
            <a:ext cx="2590724" cy="259072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8051" y="3497580"/>
            <a:ext cx="2590724" cy="259072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685800"/>
            <a:ext cx="11277295" cy="5623560"/>
          </a:xfrm>
          <a:prstGeom prst="roundRect">
            <a:avLst>
              <a:gd name="adj" fmla="val 4065"/>
            </a:avLst>
          </a:prstGeom>
          <a:solidFill>
            <a:srgbClr val="FFFFFF"/>
          </a:solidFill>
          <a:ln w="50800">
            <a:solidFill>
              <a:srgbClr val="1E6E4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22960" y="91440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" y="9144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822960" y="1783080"/>
            <a:ext cx="8168335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55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なまえを</a:t>
            </a:r>
            <a:pPr indent="0" marL="0">
              <a:buNone/>
            </a:pPr>
            <a:r>
              <a:rPr lang="ja-JP" altLang="en-US" sz="55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55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つたえて、</a:t>
            </a:r>
            <a:endParaRPr lang="en-US" sz="5500" dirty="0"/>
          </a:p>
          <a:p>
            <a:pPr indent="0" marL="0">
              <a:buNone/>
            </a:pPr>
            <a:r>
              <a:rPr lang="ja-JP" altLang="en-US" sz="55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いろいろな</a:t>
            </a:r>
            <a:endParaRPr lang="en-US" sz="5500" dirty="0"/>
          </a:p>
          <a:p>
            <a:pPr indent="0" marL="0">
              <a:buNone/>
            </a:pPr>
            <a:r>
              <a:rPr lang="ja-JP" altLang="en-US" sz="55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ともだちと</a:t>
            </a:r>
            <a:endParaRPr lang="en-US" sz="5500" dirty="0"/>
          </a:p>
          <a:p>
            <a:pPr indent="0" marL="0">
              <a:buNone/>
            </a:pPr>
            <a:r>
              <a:rPr lang="ja-JP" altLang="en-US" sz="55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あいさつしよう</a:t>
            </a:r>
            <a:endParaRPr lang="en-US" sz="55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7055" y="2148840"/>
            <a:ext cx="2011680" cy="20116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143000"/>
            <a:ext cx="10911535" cy="4709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となりの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ひとへ、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じゅんばんに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つなごう</a:t>
            </a:r>
            <a:endParaRPr lang="en-US" sz="5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143000"/>
            <a:ext cx="10911535" cy="4709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つまっても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せかさない。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まって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あげるのも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5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143000"/>
            <a:ext cx="10911535" cy="4709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なまえカードに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なまえを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かこう（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ふん）</a:t>
            </a:r>
            <a:endParaRPr lang="en-US" sz="5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143000"/>
            <a:ext cx="10911535" cy="4709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おなじ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ひとと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2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かいは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できない</a:t>
            </a:r>
            <a:endParaRPr lang="en-US" sz="5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960120"/>
            <a:ext cx="3840480" cy="1188720"/>
          </a:xfrm>
          <a:prstGeom prst="roundRect">
            <a:avLst>
              <a:gd name="adj" fmla="val 23077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960120"/>
            <a:ext cx="3840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8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いう</a:t>
            </a:r>
            <a:pPr algn="ctr" indent="0" marL="0">
              <a:buNone/>
            </a:pPr>
            <a:r>
              <a:rPr lang="ja-JP" altLang="en-US" sz="48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48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ひと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7711135" y="960120"/>
            <a:ext cx="3840480" cy="1188720"/>
          </a:xfrm>
          <a:prstGeom prst="roundRect">
            <a:avLst>
              <a:gd name="adj" fmla="val 23077"/>
            </a:avLst>
          </a:prstGeom>
          <a:solidFill>
            <a:srgbClr val="2979AE"/>
          </a:solidFill>
          <a:ln w="12700">
            <a:solidFill>
              <a:srgbClr val="2979A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11135" y="960120"/>
            <a:ext cx="3840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8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かえす</a:t>
            </a:r>
            <a:pPr algn="ctr" indent="0" marL="0">
              <a:buNone/>
            </a:pPr>
            <a:r>
              <a:rPr lang="ja-JP" altLang="en-US" sz="48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48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ひと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5181448" y="96012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6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⇄</a:t>
            </a:r>
            <a:endParaRPr lang="en-US" sz="6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29688" y="2788920"/>
            <a:ext cx="2011680" cy="2011680"/>
          </a:xfrm>
          <a:prstGeom prst="rect">
            <a:avLst/>
          </a:prstGeom>
        </p:spPr>
      </p:pic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0008" y="2788920"/>
            <a:ext cx="2011680" cy="2011680"/>
          </a:xfrm>
          <a:prstGeom prst="rect">
            <a:avLst/>
          </a:prstGeom>
        </p:spPr>
      </p:pic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0328" y="2788920"/>
            <a:ext cx="2011680" cy="20116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143000"/>
            <a:ext cx="10911535" cy="4709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なまえが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きこえなかったら、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どうする？</a:t>
            </a:r>
            <a:endParaRPr lang="en-US" sz="5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960120"/>
            <a:ext cx="3840480" cy="1188720"/>
          </a:xfrm>
          <a:prstGeom prst="roundRect">
            <a:avLst>
              <a:gd name="adj" fmla="val 23077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960120"/>
            <a:ext cx="3840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8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いう</a:t>
            </a:r>
            <a:pPr algn="ctr" indent="0" marL="0">
              <a:buNone/>
            </a:pPr>
            <a:r>
              <a:rPr lang="ja-JP" altLang="en-US" sz="48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48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ひと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7711135" y="960120"/>
            <a:ext cx="3840480" cy="1188720"/>
          </a:xfrm>
          <a:prstGeom prst="roundRect">
            <a:avLst>
              <a:gd name="adj" fmla="val 23077"/>
            </a:avLst>
          </a:prstGeom>
          <a:solidFill>
            <a:srgbClr val="2979AE"/>
          </a:solidFill>
          <a:ln w="12700">
            <a:solidFill>
              <a:srgbClr val="2979A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11135" y="960120"/>
            <a:ext cx="3840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8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かえす</a:t>
            </a:r>
            <a:pPr algn="ctr" indent="0" marL="0">
              <a:buNone/>
            </a:pPr>
            <a:r>
              <a:rPr lang="ja-JP" altLang="en-US" sz="48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48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ひと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5181448" y="96012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6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⇄</a:t>
            </a:r>
            <a:endParaRPr lang="en-US" sz="6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29688" y="2788920"/>
            <a:ext cx="2011680" cy="2011680"/>
          </a:xfrm>
          <a:prstGeom prst="rect">
            <a:avLst/>
          </a:prstGeom>
        </p:spPr>
      </p:pic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0008" y="2788920"/>
            <a:ext cx="2011680" cy="2011680"/>
          </a:xfrm>
          <a:prstGeom prst="rect">
            <a:avLst/>
          </a:prstGeom>
        </p:spPr>
      </p:pic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0328" y="2788920"/>
            <a:ext cx="2011680" cy="201168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9436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59436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40080" y="1417320"/>
            <a:ext cx="1091153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なまえを</a:t>
            </a:r>
            <a:pPr indent="0" marL="0">
              <a:buNone/>
            </a:pPr>
            <a:r>
              <a:rPr lang="ja-JP" altLang="en-US" sz="4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4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つたえて、</a:t>
            </a:r>
            <a:endParaRPr lang="en-US" sz="4900" dirty="0"/>
          </a:p>
          <a:p>
            <a:pPr indent="0" marL="0">
              <a:buNone/>
            </a:pPr>
            <a:r>
              <a:rPr lang="ja-JP" altLang="en-US" sz="4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いろいろな</a:t>
            </a:r>
            <a:pPr indent="0" marL="0">
              <a:buNone/>
            </a:pPr>
            <a:r>
              <a:rPr lang="ja-JP" altLang="en-US" sz="4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4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ともだちと</a:t>
            </a:r>
            <a:endParaRPr lang="en-US" sz="4900" dirty="0"/>
          </a:p>
          <a:p>
            <a:pPr indent="0" marL="0">
              <a:buNone/>
            </a:pPr>
            <a:r>
              <a:rPr lang="ja-JP" altLang="en-US" sz="4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あいさつしよう</a:t>
            </a:r>
            <a:endParaRPr lang="en-US" sz="4900" dirty="0"/>
          </a:p>
        </p:txBody>
      </p:sp>
      <p:sp>
        <p:nvSpPr>
          <p:cNvPr id="5" name="Shape 3"/>
          <p:cNvSpPr/>
          <p:nvPr/>
        </p:nvSpPr>
        <p:spPr>
          <a:xfrm>
            <a:off x="640080" y="4069080"/>
            <a:ext cx="10911535" cy="2331720"/>
          </a:xfrm>
          <a:prstGeom prst="roundRect">
            <a:avLst>
              <a:gd name="adj" fmla="val 7843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4069080"/>
            <a:ext cx="10362895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ふりかえりカードの</a:t>
            </a:r>
            <a:pPr algn="ctr" indent="0" marL="0">
              <a:buNone/>
            </a:pPr>
            <a:r>
              <a:rPr lang="ja-JP" altLang="en-US" sz="3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3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まとめを</a:t>
            </a:r>
            <a:pPr algn="ctr" indent="0" marL="0">
              <a:buNone/>
            </a:pPr>
            <a:r>
              <a:rPr lang="ja-JP" altLang="en-US" sz="3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3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かこう</a:t>
            </a:r>
            <a:endParaRPr lang="en-US" sz="3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828800"/>
            <a:ext cx="11094415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75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よく</a:t>
            </a:r>
            <a:pPr algn="ctr" indent="0" marL="0">
              <a:buNone/>
            </a:pPr>
            <a:r>
              <a:rPr lang="ja-JP" altLang="en-US" sz="75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75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がんばったね！</a:t>
            </a:r>
            <a:endParaRPr lang="en-US" sz="7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先生用（この画面はスライドショーでは映りません）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365760" y="54864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学年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外国語活動　ハローで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ともだち　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時／全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時間　ハローでともだち——名前を伝え合う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65760" y="1005840"/>
            <a:ext cx="58521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この時間の流れと▶番号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あいさつ→歌→第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時の世界のあいさつを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つ、身ぶり…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あいさつカード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8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枚をまねして言う→先生が指した絵の…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S2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めあてを聞く。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S3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ハロー・チェーン。円になり、先生から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Hello,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26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席にもどり、なまえカードに名前を書く（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分・ひらが…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S6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7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26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あいさつラリー。前半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分→止まって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分→後半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分。…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S8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ふりかえりカードのまとめ。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つのできたことに◎○△…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0" y="1005840"/>
            <a:ext cx="53949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準備物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〔活動シート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〕　人数分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なまえカードの厚紙（八つ切りの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1/8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　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人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枚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〔活動シート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〕　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部（ルールを黒板の横に）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〔あいさつカード〕　提示用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部（第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時から）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見取り用の名簿・タイマー　各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〔ふりかえりカード〕　人数分（第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時と同じ紙）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ALT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打ち合わせシート〕　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ALT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が来る日に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部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65760" y="4892040"/>
            <a:ext cx="11430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使い方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・スライドショー（発表者ツール）で映す。編集画面のまま映すと、ノート欄が子どもに見える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・活動中は、その活動の画面のままにする（めくらない）。終わりの合図は教室のタイマーで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6035040"/>
            <a:ext cx="11430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小学校版（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Premium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　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https://eigo-kyozai-lab.com/elementary/shidoan/es3-hello#h2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学校・授業での利用は自由です（再配布・販売はご遠慮ください）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教科書の本文・イラスト・歌・音源は入れていない。絵は英語教材ラボのオリジナル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英語教材ラボ 小学校版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ハローで ともだち 第2時 45分スライド</dc:title>
  <dc:subject>Premium・https://eigo-kyozai-lab.com/elementary/shidoan</dc:subject>
  <dc:creator>英語教材ラボ 小学校版</dc:creator>
  <cp:lastModifiedBy>英語教材ラボ 小学校版</cp:lastModifiedBy>
  <cp:revision>1</cp:revision>
  <dcterms:created xsi:type="dcterms:W3CDTF">2026-10-11T23:50:05Z</dcterms:created>
  <dcterms:modified xsi:type="dcterms:W3CDTF">2026-10-11T23:50:05Z</dcterms:modified>
</cp:coreProperties>
</file>