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a06e6b7a-b6ee-68cd-020b-ee33b2fbc411}">
          <p14:sldIdLst>
            <p14:sldId id="256"/>
          </p14:sldIdLst>
        </p14:section>
        <p14:section name="ことば" id="{77245ddf-aed4-03b5-8a63-e7f5554071d2}">
          <p14:sldIdLst>
            <p14:sldId id="257"/>
          </p14:sldIdLst>
        </p14:section>
        <p14:section name="めあて" id="{890e0810-8d4c-22ff-83cf-79a859c8da72}">
          <p14:sldIdLst>
            <p14:sldId id="258"/>
          </p14:sldIdLst>
        </p14:section>
        <p14:section name="活動" id="{822d6ab5-99b4-8e18-c012-a3614f592c70}">
          <p14:sldIdLst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ふり返り" id="{da6d967e-da32-f962-79ad-4e412f94917f}">
          <p14:sldIdLst>
            <p14:sldId id="265"/>
            <p14:sldId id="266"/>
          </p14:sldIdLst>
        </p14:section>
        <p14:section name="先生用" id="{f1ce0d79-bcea-8081-b5ba-bc1878b08962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everyone!（みなさん、こんにちは。） ／ T（日本語でよい）: あいさつは声だけじゃないよ。手をふるのも、おじぎもあいさつ。
【操作】歌・チャンツは、スライドショーを始める前にデジタル教材で済ませる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【時間】5–12（7分）・全体
【先生のことば】T: Listen and repeat.（聞いて、まねしてね。）
【削るとき】あいさつカード（5–12）は hello・good morning・goodbye・see you の4枚で
【画面に語を出していない（絵だけ）。先生が言う語】Hello!, Good morning., Good afternoon., Good evening., Good night., Goodbye., See you., Nice to meet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【時間】12–15（3分）・全体
【先生のことば】T（日本語でよい）: 世界には、いろいろなことばのあいさつがあるよ。ことばと身ぶりをよく見てね。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【時間】15–25（10分）・全体
【先生のことば】T: Repeat and do the gesture.（まねして、身ぶりもいっしょに。）
【削るとき】ジェスチャーごっこ（15–25）は3つのあいさつで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【時間】15–25（つづき）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【時間】25–30（5分）・全体
【先生のことば】T: Quiz time! Gesture only.（クイズです。身ぶりだけ見せるよ。）
【削るとき】ジェスチャー当て（25–30）を切り、気づきの話し合い（30–33）へ（次は ▶S7）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【時間】30–33（3分）・全体
【先生のことば】T（日本語でよい）: どのあいさつがすき？ 日本のあいさつとにているのはどれ？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【時間】33–37（4分）・全体
【先生のことば】T: Hello, I'm ___.　（自分の名前で）こんにちは、◯◯です。
【画面に出さない英語】いう ひと: Hello, I'm ◯◯. / Thank you! ／ かえす ひと: Hello! / Hello, I'm △△. /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【時間】33–37（つづき）
【画面に出さない英語】いう ひと: Hello, I'm ◯◯. / Thank you! ／ かえす ひと: Hello! / Hello, I'm △△. /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どのあいさつがおもしろかった？ ／ T: Goodbye! See you.（さようなら。またね。）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ながれ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あいさつ・うた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24028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2402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24028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333756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3375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12–15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333756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443484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443484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15–37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443484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かつどう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553212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553212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553212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ふりかえり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2590724" cy="25907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457200"/>
            <a:ext cx="2590724" cy="2590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457200"/>
            <a:ext cx="2590724" cy="2590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457200"/>
            <a:ext cx="2590724" cy="25907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497580"/>
            <a:ext cx="2590724" cy="25907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497580"/>
            <a:ext cx="2590724" cy="2590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497580"/>
            <a:ext cx="2590724" cy="259072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49758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685800"/>
            <a:ext cx="11277295" cy="5623560"/>
          </a:xfrm>
          <a:prstGeom prst="roundRect">
            <a:avLst>
              <a:gd name="adj" fmla="val 4065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" y="91440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9144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22960" y="1783080"/>
            <a:ext cx="8168335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せかいの</a:t>
            </a:r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あいさつを</a:t>
            </a:r>
            <a:endParaRPr lang="en-US" sz="5500" dirty="0"/>
          </a:p>
          <a:p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きいて、みぶりと</a:t>
            </a:r>
            <a:endParaRPr lang="en-US" sz="5500" dirty="0"/>
          </a:p>
          <a:p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いっしょに</a:t>
            </a:r>
            <a:endParaRPr lang="en-US" sz="5500" dirty="0"/>
          </a:p>
          <a:p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まねしよう</a:t>
            </a:r>
            <a:endParaRPr lang="en-US" sz="55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7055" y="2148840"/>
            <a:ext cx="2011680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せんせいの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あいさつを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きこう</a:t>
            </a:r>
            <a:endParaRPr lang="en-US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みぶりも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いっしょに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まねしよう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みぶりだけ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みて、どの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あいさつ？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きづいた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ことを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はなそう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せんせいの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なまえ、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きこえたかな？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960120"/>
            <a:ext cx="3840480" cy="1188720"/>
          </a:xfrm>
          <a:prstGeom prst="roundRect">
            <a:avLst>
              <a:gd name="adj" fmla="val 23077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96012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いう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ひと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7711135" y="960120"/>
            <a:ext cx="3840480" cy="1188720"/>
          </a:xfrm>
          <a:prstGeom prst="roundRect">
            <a:avLst>
              <a:gd name="adj" fmla="val 23077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11135" y="96012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かえす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ひと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5181448" y="96012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⇄</a:t>
            </a:r>
            <a:endParaRPr lang="en-US" sz="6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9688" y="2788920"/>
            <a:ext cx="2011680" cy="2011680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008" y="2788920"/>
            <a:ext cx="2011680" cy="2011680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328" y="2788920"/>
            <a:ext cx="2011680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943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5943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せかいの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あいさつを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きいて、</a:t>
            </a:r>
            <a:endParaRPr lang="en-US" sz="4900" dirty="0"/>
          </a:p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みぶりと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いっしょに</a:t>
            </a:r>
            <a:endParaRPr lang="en-US" sz="4900" dirty="0"/>
          </a:p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まねしよう</a:t>
            </a:r>
            <a:endParaRPr lang="en-US" sz="4900" dirty="0"/>
          </a:p>
        </p:txBody>
      </p:sp>
      <p:sp>
        <p:nvSpPr>
          <p:cNvPr id="5" name="Shape 3"/>
          <p:cNvSpPr/>
          <p:nvPr/>
        </p:nvSpPr>
        <p:spPr>
          <a:xfrm>
            <a:off x="640080" y="4069080"/>
            <a:ext cx="10911535" cy="2331720"/>
          </a:xfrm>
          <a:prstGeom prst="roundRect">
            <a:avLst>
              <a:gd name="adj" fmla="val 784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069080"/>
            <a:ext cx="10362895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ふりかえりカードに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○か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ぎょう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</a:t>
            </a:r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がんばったね！</a:t>
            </a:r>
            <a:endParaRPr lang="en-US" sz="7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外国語活動　ハローで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ともだち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世界のあいさつ——声と身ぶりでまねる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あいさつ→歌（デジタル教材）。終わったらスライドシ…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あいさつカード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枚を聞いてまねする→先生が指した絵…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めあてを聞き、英語のほかのことばのあいさつもあると…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世界のあいさつジェスチャーごっこ。先生が言って身ぶ…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ジェスチャー当て。先生が身ぶりだけ見せる→どのあい…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気づいたことを話す→出たつぶやきを、黒板の右に日本…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先生が名前を言ってあいさつ→みんなで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Hello!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ふりかえりカードをくばり、毎時間の欄に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行（○か、…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〔あいさつカード〕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部（読み上げ表・配らない）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〔ふりかえりカード〕　人数分（この時間にくばる・単元を通して同じ紙）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ALT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打ち合わせシート〕　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ALT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が来る日に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部（前の日までに渡す）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https://eigo-kyozai-lab.com/elementary/shidoan/es3-hello#h1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ハローで ともだち 第1時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2026-10-11T23:50:04Z</dcterms:created>
  <dcterms:modified xsi:type="dcterms:W3CDTF">2026-10-11T23:50:04Z</dcterms:modified>
</cp:coreProperties>
</file>