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1695" cy="6858000"/>
  <p:notesSz cx="6858000" cy="1219169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活動シート（es3-hello-act3）の投影版。ねらい: Hello, I'm ◯◯. のやり取りを、相手を替えて5人と交わす。「あい手のほうを向いて・聞こえる声で」を自分でチェックする。　紙の表・カード・記入欄は活動シートを使う（この画面は進め方だけ）。英語の指示は先生が画面を指しながら言い、子どもは動きで返す。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先生へ: カード作りは3分で切り上げる（かざりに火がつくと活動時間が消える）。「かざりは休み時間のおたのしみ」と最初に宣言する（家の物で差がつかないように） ／ 5人の枠は「うまる」ことが目的ではない。3人でも「あいさつを交わせた」なら十分、と全体に伝えてから始める（数の競争にしない） ／ ◎見取りはここ（名前を伝え合う姿を、名簿で決めた子から）。あわせて、歩き出せない子・同じ友だちとだけの子をメモし、次の単元のペア配置に生かす ／ じゃんけんの勝敗で騒がしくなったら「じゃんけんは1回だけ・あいこは2人ともサイン」に切り替えると落ち着く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「Make your name card.」をゆっくり2回。言いながら動きを見せる（指さす・取る・立つなど）。子どもへの日本語: なまえカードをつくる（ひらがなでOK・かざりはあとのおたのしみ）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「Walk and meet a friend.」をゆっくり2回。言いながら動きを見せる（指さす・取る・立つなど）。子どもへの日本語: きょうしつをあるいて、ともだちとあったら…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「Hello, I'm .... (Show your card.)」をゆっくり2回。言いながら動きを見せる（指さす・取る・立つなど）。子どもへの日本語: カードをみせながら、Hello, I'm ◯◯. おたがいにいえたら…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「Rock, scissors, paper! Sign here!」をゆっくり2回。言いながら動きを見せる（指さす・取る・立つなど）。子どもへの日本語: じゃんけん→かったひとから、したのわくになまえ（ひらがな）をかいてもらう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ルールは活動の前に1回だけ。守れたら、終わってから「ルールを守れたね」と1つほめる。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早く終わった組・2回目にだけ出す。全員に同時に出すと、最初のルールが崩れる。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締め。ふりかえりカードの1行は、この画面のまま書かせてよい（言えた英語を1つ）。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6E4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449928" y="960120"/>
            <a:ext cx="3291840" cy="512064"/>
          </a:xfrm>
          <a:prstGeom prst="roundRect">
            <a:avLst>
              <a:gd name="adj" fmla="val 50000"/>
            </a:avLst>
          </a:prstGeom>
          <a:solidFill>
            <a:srgbClr val="175A38"/>
          </a:solidFill>
          <a:ln/>
        </p:spPr>
      </p:sp>
      <p:sp>
        <p:nvSpPr>
          <p:cNvPr id="3" name="Text 1"/>
          <p:cNvSpPr/>
          <p:nvPr/>
        </p:nvSpPr>
        <p:spPr>
          <a:xfrm>
            <a:off x="4449928" y="960120"/>
            <a:ext cx="329184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6C453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きょうの</a:t>
            </a:r>
            <a:pPr algn="ctr" indent="0" marL="0">
              <a:buNone/>
            </a:pPr>
            <a:r>
              <a:rPr lang="en-US" sz="1800" b="1" dirty="0">
                <a:solidFill>
                  <a:srgbClr val="F6C453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</a:t>
            </a:r>
            <a:pPr algn="ctr" indent="0" marL="0">
              <a:buNone/>
            </a:pPr>
            <a:r>
              <a:rPr lang="en-US" sz="1800" b="1" dirty="0">
                <a:solidFill>
                  <a:srgbClr val="F6C453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かつどう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731520" y="1691640"/>
            <a:ext cx="10728655" cy="1554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6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なまえカード</a:t>
            </a:r>
            <a:pPr algn="ctr" indent="0" marL="0">
              <a:buNone/>
            </a:pPr>
            <a:r>
              <a:rPr lang="en-US" sz="46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</a:t>
            </a:r>
            <a:pPr algn="ctr" indent="0" marL="0">
              <a:buNone/>
            </a:pPr>
            <a:r>
              <a:rPr lang="en-US" sz="46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あいさつラリー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914400" y="3383280"/>
            <a:ext cx="103628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dirty="0">
                <a:solidFill>
                  <a:srgbClr val="CFE6D9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話すこと（やり取り）｜教室を歩いて</a:t>
            </a:r>
            <a:pPr algn="ctr" indent="0" marL="0">
              <a:buNone/>
            </a:pPr>
            <a:r>
              <a:rPr lang="en-US" sz="2000" dirty="0">
                <a:solidFill>
                  <a:srgbClr val="CFE6D9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</a:t>
            </a:r>
            <a:pPr algn="ctr" indent="0" marL="0">
              <a:buNone/>
            </a:pPr>
            <a:r>
              <a:rPr lang="en-US" sz="2000" dirty="0">
                <a:solidFill>
                  <a:srgbClr val="CFE6D9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対</a:t>
            </a:r>
            <a:pPr algn="ctr" indent="0" marL="0">
              <a:buNone/>
            </a:pPr>
            <a:r>
              <a:rPr lang="en-US" sz="2000" dirty="0">
                <a:solidFill>
                  <a:srgbClr val="CFE6D9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</a:t>
            </a:r>
            <a:pPr algn="ctr" indent="0" marL="0">
              <a:buNone/>
            </a:pPr>
            <a:r>
              <a:rPr lang="en-US" sz="2000" dirty="0">
                <a:solidFill>
                  <a:srgbClr val="CFE6D9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｜</a:t>
            </a:r>
            <a:pPr algn="ctr" indent="0" marL="0">
              <a:buNone/>
            </a:pPr>
            <a:r>
              <a:rPr lang="en-US" sz="2000" dirty="0">
                <a:solidFill>
                  <a:srgbClr val="CFE6D9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15</a:t>
            </a:r>
            <a:pPr algn="ctr" indent="0" marL="0">
              <a:buNone/>
            </a:pPr>
            <a:r>
              <a:rPr lang="en-US" sz="2000" dirty="0">
                <a:solidFill>
                  <a:srgbClr val="CFE6D9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分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914400" y="3977640"/>
            <a:ext cx="10362895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6C453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世界のあいさつ・名前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2712568" y="4800600"/>
            <a:ext cx="6766560" cy="603504"/>
          </a:xfrm>
          <a:prstGeom prst="roundRect">
            <a:avLst>
              <a:gd name="adj" fmla="val 50000"/>
            </a:avLst>
          </a:prstGeom>
          <a:solidFill>
            <a:srgbClr val="175A38"/>
          </a:solidFill>
          <a:ln/>
        </p:spPr>
      </p:sp>
      <p:sp>
        <p:nvSpPr>
          <p:cNvPr id="8" name="Text 6"/>
          <p:cNvSpPr/>
          <p:nvPr/>
        </p:nvSpPr>
        <p:spPr>
          <a:xfrm>
            <a:off x="2712568" y="4800600"/>
            <a:ext cx="676656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9FD3B6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やりかたを</a:t>
            </a:r>
            <a:pPr algn="ctr" indent="0" marL="0">
              <a:buNone/>
            </a:pPr>
            <a:r>
              <a:rPr lang="en-US" sz="1600" b="1" dirty="0">
                <a:solidFill>
                  <a:srgbClr val="9FD3B6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</a:t>
            </a:r>
            <a:pPr algn="ctr" indent="0" marL="0">
              <a:buNone/>
            </a:pPr>
            <a:r>
              <a:rPr lang="en-US" sz="1600" b="1" dirty="0">
                <a:solidFill>
                  <a:srgbClr val="9FD3B6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見て、えいごで</a:t>
            </a:r>
            <a:pPr algn="ctr" indent="0" marL="0">
              <a:buNone/>
            </a:pPr>
            <a:r>
              <a:rPr lang="en-US" sz="1600" b="1" dirty="0">
                <a:solidFill>
                  <a:srgbClr val="9FD3B6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</a:t>
            </a:r>
            <a:pPr algn="ctr" indent="0" marL="0">
              <a:buNone/>
            </a:pPr>
            <a:r>
              <a:rPr lang="en-US" sz="1600" b="1" dirty="0">
                <a:solidFill>
                  <a:srgbClr val="9FD3B6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やってみよう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0" y="6382512"/>
            <a:ext cx="12191695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9FD3B6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英語教材ラボ</a:t>
            </a:r>
            <a:pPr algn="ctr" indent="0" marL="0">
              <a:buNone/>
            </a:pPr>
            <a:r>
              <a:rPr lang="en-US" sz="1100" dirty="0">
                <a:solidFill>
                  <a:srgbClr val="9FD3B6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</a:t>
            </a:r>
            <a:pPr algn="ctr" indent="0" marL="0">
              <a:buNone/>
            </a:pPr>
            <a:r>
              <a:rPr lang="en-US" sz="1100" dirty="0">
                <a:solidFill>
                  <a:srgbClr val="9FD3B6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小学校版　</a:t>
            </a:r>
            <a:pPr algn="ctr" indent="0" marL="0">
              <a:buNone/>
            </a:pPr>
            <a:r>
              <a:rPr lang="en-US" sz="1100" dirty="0">
                <a:solidFill>
                  <a:srgbClr val="9FD3B6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eigo-kyozai-lab.com/elementary</a:t>
            </a:r>
            <a:pPr algn="ctr" indent="0" marL="0">
              <a:buNone/>
            </a:pPr>
            <a:r>
              <a:rPr lang="en-US" sz="1100" dirty="0">
                <a:solidFill>
                  <a:srgbClr val="9FD3B6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　｜　小学校外国語活動</a:t>
            </a:r>
            <a:pPr algn="ctr" indent="0" marL="0">
              <a:buNone/>
            </a:pPr>
            <a:r>
              <a:rPr lang="en-US" sz="1100" dirty="0">
                <a:solidFill>
                  <a:srgbClr val="9FD3B6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3</a:t>
            </a:r>
            <a:pPr algn="ctr" indent="0" marL="0">
              <a:buNone/>
            </a:pPr>
            <a:r>
              <a:rPr lang="en-US" sz="1100" dirty="0">
                <a:solidFill>
                  <a:srgbClr val="9FD3B6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年｜</a:t>
            </a:r>
            <a:pPr algn="ctr" indent="0" marL="0">
              <a:buNone/>
            </a:pPr>
            <a:r>
              <a:rPr lang="en-US" sz="1100" dirty="0">
                <a:solidFill>
                  <a:srgbClr val="9FD3B6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Let's Try! 1 Unit 1 </a:t>
            </a:r>
            <a:pPr algn="ctr" indent="0" marL="0">
              <a:buNone/>
            </a:pPr>
            <a:r>
              <a:rPr lang="en-US" sz="1100" dirty="0">
                <a:solidFill>
                  <a:srgbClr val="9FD3B6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対応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22960" y="384048"/>
            <a:ext cx="2926080" cy="548640"/>
          </a:xfrm>
          <a:prstGeom prst="roundRect">
            <a:avLst>
              <a:gd name="adj" fmla="val 50000"/>
            </a:avLst>
          </a:prstGeom>
          <a:solidFill>
            <a:srgbClr val="FDF3DA"/>
          </a:solidFill>
          <a:ln/>
        </p:spPr>
      </p:sp>
      <p:sp>
        <p:nvSpPr>
          <p:cNvPr id="3" name="Text 1"/>
          <p:cNvSpPr/>
          <p:nvPr/>
        </p:nvSpPr>
        <p:spPr>
          <a:xfrm>
            <a:off x="822960" y="384048"/>
            <a:ext cx="2926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175A38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やりかた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931920" y="384048"/>
            <a:ext cx="54864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5B6B7B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この</a:t>
            </a:r>
            <a:pPr indent="0" marL="0">
              <a:buNone/>
            </a:pPr>
            <a:r>
              <a:rPr lang="en-US" sz="1600" dirty="0">
                <a:solidFill>
                  <a:srgbClr val="5B6B7B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</a:t>
            </a:r>
            <a:pPr indent="0" marL="0">
              <a:buNone/>
            </a:pPr>
            <a:r>
              <a:rPr lang="en-US" sz="1600" dirty="0">
                <a:solidFill>
                  <a:srgbClr val="5B6B7B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じゅんばんで</a:t>
            </a:r>
            <a:pPr indent="0" marL="0">
              <a:buNone/>
            </a:pPr>
            <a:r>
              <a:rPr lang="en-US" sz="1600" dirty="0">
                <a:solidFill>
                  <a:srgbClr val="5B6B7B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</a:t>
            </a:r>
            <a:pPr indent="0" marL="0">
              <a:buNone/>
            </a:pPr>
            <a:r>
              <a:rPr lang="en-US" sz="1600" dirty="0">
                <a:solidFill>
                  <a:srgbClr val="5B6B7B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すすめるよ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822960" y="1188720"/>
            <a:ext cx="10545775" cy="877824"/>
          </a:xfrm>
          <a:prstGeom prst="roundRect">
            <a:avLst>
              <a:gd name="adj" fmla="val 14583"/>
            </a:avLst>
          </a:prstGeom>
          <a:solidFill>
            <a:srgbClr val="E9F5EE"/>
          </a:solidFill>
          <a:ln w="15240">
            <a:solidFill>
              <a:srgbClr val="CBE3D3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005840" y="1344168"/>
            <a:ext cx="566928" cy="566928"/>
          </a:xfrm>
          <a:prstGeom prst="ellipse">
            <a:avLst/>
          </a:prstGeom>
          <a:solidFill>
            <a:srgbClr val="1E6E46"/>
          </a:solidFill>
          <a:ln/>
        </p:spPr>
      </p:sp>
      <p:sp>
        <p:nvSpPr>
          <p:cNvPr id="7" name="Text 5"/>
          <p:cNvSpPr/>
          <p:nvPr/>
        </p:nvSpPr>
        <p:spPr>
          <a:xfrm>
            <a:off x="1005840" y="1344168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1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1828800" y="1243584"/>
            <a:ext cx="9265615" cy="4564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Make your name card.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1828800" y="1671523"/>
            <a:ext cx="9265615" cy="3511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5B6B7B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なまえカードをつくる（ひらがなで</a:t>
            </a:r>
            <a:pPr indent="0" marL="0">
              <a:buNone/>
            </a:pPr>
            <a:r>
              <a:rPr lang="en-US" sz="1600" dirty="0">
                <a:solidFill>
                  <a:srgbClr val="5B6B7B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OK</a:t>
            </a:r>
            <a:pPr indent="0" marL="0">
              <a:buNone/>
            </a:pPr>
            <a:r>
              <a:rPr lang="en-US" sz="1600" dirty="0">
                <a:solidFill>
                  <a:srgbClr val="5B6B7B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・かざりはあとのおたのしみ）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822960" y="2176272"/>
            <a:ext cx="10545775" cy="877824"/>
          </a:xfrm>
          <a:prstGeom prst="roundRect">
            <a:avLst>
              <a:gd name="adj" fmla="val 14583"/>
            </a:avLst>
          </a:prstGeom>
          <a:solidFill>
            <a:srgbClr val="E9F5EE"/>
          </a:solidFill>
          <a:ln w="15240">
            <a:solidFill>
              <a:srgbClr val="CBE3D3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1005840" y="2331720"/>
            <a:ext cx="566928" cy="566928"/>
          </a:xfrm>
          <a:prstGeom prst="ellipse">
            <a:avLst/>
          </a:prstGeom>
          <a:solidFill>
            <a:srgbClr val="1E6E46"/>
          </a:solidFill>
          <a:ln/>
        </p:spPr>
      </p:sp>
      <p:sp>
        <p:nvSpPr>
          <p:cNvPr id="12" name="Text 10"/>
          <p:cNvSpPr/>
          <p:nvPr/>
        </p:nvSpPr>
        <p:spPr>
          <a:xfrm>
            <a:off x="1005840" y="233172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2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828800" y="2231136"/>
            <a:ext cx="9265615" cy="4564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Walk and meet a friend.</a:t>
            </a:r>
            <a:endParaRPr lang="en-US" sz="2400" dirty="0"/>
          </a:p>
        </p:txBody>
      </p:sp>
      <p:sp>
        <p:nvSpPr>
          <p:cNvPr id="14" name="Text 12"/>
          <p:cNvSpPr/>
          <p:nvPr/>
        </p:nvSpPr>
        <p:spPr>
          <a:xfrm>
            <a:off x="1828800" y="2659075"/>
            <a:ext cx="9265615" cy="3511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5B6B7B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きょうしつをあるいて、ともだちとあったら…</a:t>
            </a:r>
            <a:endParaRPr lang="en-US" sz="1600" dirty="0"/>
          </a:p>
        </p:txBody>
      </p:sp>
      <p:sp>
        <p:nvSpPr>
          <p:cNvPr id="15" name="Shape 13"/>
          <p:cNvSpPr/>
          <p:nvPr/>
        </p:nvSpPr>
        <p:spPr>
          <a:xfrm>
            <a:off x="822960" y="3163824"/>
            <a:ext cx="10545775" cy="877824"/>
          </a:xfrm>
          <a:prstGeom prst="roundRect">
            <a:avLst>
              <a:gd name="adj" fmla="val 14583"/>
            </a:avLst>
          </a:prstGeom>
          <a:solidFill>
            <a:srgbClr val="E9F5EE"/>
          </a:solidFill>
          <a:ln w="15240">
            <a:solidFill>
              <a:srgbClr val="CBE3D3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1005840" y="3319272"/>
            <a:ext cx="566928" cy="566928"/>
          </a:xfrm>
          <a:prstGeom prst="ellipse">
            <a:avLst/>
          </a:prstGeom>
          <a:solidFill>
            <a:srgbClr val="1E6E46"/>
          </a:solidFill>
          <a:ln/>
        </p:spPr>
      </p:sp>
      <p:sp>
        <p:nvSpPr>
          <p:cNvPr id="17" name="Text 15"/>
          <p:cNvSpPr/>
          <p:nvPr/>
        </p:nvSpPr>
        <p:spPr>
          <a:xfrm>
            <a:off x="1005840" y="3319272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3</a:t>
            </a:r>
            <a:endParaRPr lang="en-US" sz="2000" dirty="0"/>
          </a:p>
        </p:txBody>
      </p:sp>
      <p:sp>
        <p:nvSpPr>
          <p:cNvPr id="18" name="Text 16"/>
          <p:cNvSpPr/>
          <p:nvPr/>
        </p:nvSpPr>
        <p:spPr>
          <a:xfrm>
            <a:off x="1828800" y="3218688"/>
            <a:ext cx="9265615" cy="4564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Hello, I'm .... (Show your card.)</a:t>
            </a:r>
            <a:endParaRPr lang="en-US" sz="2400" dirty="0"/>
          </a:p>
        </p:txBody>
      </p:sp>
      <p:sp>
        <p:nvSpPr>
          <p:cNvPr id="19" name="Text 17"/>
          <p:cNvSpPr/>
          <p:nvPr/>
        </p:nvSpPr>
        <p:spPr>
          <a:xfrm>
            <a:off x="1828800" y="3646627"/>
            <a:ext cx="9265615" cy="3511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5B6B7B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カードをみせながら、</a:t>
            </a:r>
            <a:pPr indent="0" marL="0">
              <a:buNone/>
            </a:pPr>
            <a:r>
              <a:rPr lang="en-US" sz="1600" dirty="0">
                <a:solidFill>
                  <a:srgbClr val="5B6B7B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Hello, I'm </a:t>
            </a:r>
            <a:pPr indent="0" marL="0">
              <a:buNone/>
            </a:pPr>
            <a:r>
              <a:rPr lang="en-US" sz="1600" dirty="0">
                <a:solidFill>
                  <a:srgbClr val="5B6B7B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◯◯</a:t>
            </a:r>
            <a:pPr indent="0" marL="0">
              <a:buNone/>
            </a:pPr>
            <a:r>
              <a:rPr lang="en-US" sz="1600" dirty="0">
                <a:solidFill>
                  <a:srgbClr val="5B6B7B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. </a:t>
            </a:r>
            <a:pPr indent="0" marL="0">
              <a:buNone/>
            </a:pPr>
            <a:r>
              <a:rPr lang="en-US" sz="1600" dirty="0">
                <a:solidFill>
                  <a:srgbClr val="5B6B7B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おたがいにいえたら…</a:t>
            </a:r>
            <a:endParaRPr lang="en-US" sz="1600" dirty="0"/>
          </a:p>
        </p:txBody>
      </p:sp>
      <p:sp>
        <p:nvSpPr>
          <p:cNvPr id="20" name="Shape 18"/>
          <p:cNvSpPr/>
          <p:nvPr/>
        </p:nvSpPr>
        <p:spPr>
          <a:xfrm>
            <a:off x="822960" y="4151376"/>
            <a:ext cx="10545775" cy="877824"/>
          </a:xfrm>
          <a:prstGeom prst="roundRect">
            <a:avLst>
              <a:gd name="adj" fmla="val 14583"/>
            </a:avLst>
          </a:prstGeom>
          <a:solidFill>
            <a:srgbClr val="E9F5EE"/>
          </a:solidFill>
          <a:ln w="15240">
            <a:solidFill>
              <a:srgbClr val="CBE3D3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1005840" y="4306824"/>
            <a:ext cx="566928" cy="566928"/>
          </a:xfrm>
          <a:prstGeom prst="ellipse">
            <a:avLst/>
          </a:prstGeom>
          <a:solidFill>
            <a:srgbClr val="1E6E46"/>
          </a:solidFill>
          <a:ln/>
        </p:spPr>
      </p:sp>
      <p:sp>
        <p:nvSpPr>
          <p:cNvPr id="22" name="Text 20"/>
          <p:cNvSpPr/>
          <p:nvPr/>
        </p:nvSpPr>
        <p:spPr>
          <a:xfrm>
            <a:off x="1005840" y="4306824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4</a:t>
            </a:r>
            <a:endParaRPr lang="en-US" sz="2000" dirty="0"/>
          </a:p>
        </p:txBody>
      </p:sp>
      <p:sp>
        <p:nvSpPr>
          <p:cNvPr id="23" name="Text 21"/>
          <p:cNvSpPr/>
          <p:nvPr/>
        </p:nvSpPr>
        <p:spPr>
          <a:xfrm>
            <a:off x="1828800" y="4206240"/>
            <a:ext cx="9265615" cy="4564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Rock, scissors, paper! Sign here!</a:t>
            </a:r>
            <a:endParaRPr lang="en-US" sz="2400" dirty="0"/>
          </a:p>
        </p:txBody>
      </p:sp>
      <p:sp>
        <p:nvSpPr>
          <p:cNvPr id="24" name="Text 22"/>
          <p:cNvSpPr/>
          <p:nvPr/>
        </p:nvSpPr>
        <p:spPr>
          <a:xfrm>
            <a:off x="1828800" y="4634179"/>
            <a:ext cx="9265615" cy="3511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5B6B7B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じゃんけん→かったひとから、したのわくになまえ（ひらがな）をかいてもらう</a:t>
            </a:r>
            <a:endParaRPr lang="en-US" sz="1500" dirty="0"/>
          </a:p>
        </p:txBody>
      </p:sp>
      <p:sp>
        <p:nvSpPr>
          <p:cNvPr id="25" name="Text 23"/>
          <p:cNvSpPr/>
          <p:nvPr/>
        </p:nvSpPr>
        <p:spPr>
          <a:xfrm>
            <a:off x="0" y="6382512"/>
            <a:ext cx="12191695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英語教材ラボ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小学校版　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eigo-kyozai-lab.com/elementary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　｜　小学校外国語活動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3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年｜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Let's Try! 1 Unit 1 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対応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22960" y="384048"/>
            <a:ext cx="2377440" cy="530352"/>
          </a:xfrm>
          <a:prstGeom prst="roundRect">
            <a:avLst>
              <a:gd name="adj" fmla="val 50000"/>
            </a:avLst>
          </a:prstGeom>
          <a:solidFill>
            <a:srgbClr val="1E6E46"/>
          </a:solidFill>
          <a:ln/>
        </p:spPr>
      </p:sp>
      <p:sp>
        <p:nvSpPr>
          <p:cNvPr id="3" name="Text 1"/>
          <p:cNvSpPr/>
          <p:nvPr/>
        </p:nvSpPr>
        <p:spPr>
          <a:xfrm>
            <a:off x="822960" y="384048"/>
            <a:ext cx="23774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Step 1 / 4</a:t>
            </a:r>
            <a:endParaRPr lang="en-US" sz="1800" dirty="0"/>
          </a:p>
        </p:txBody>
      </p:sp>
      <p:sp>
        <p:nvSpPr>
          <p:cNvPr id="4" name="Shape 2"/>
          <p:cNvSpPr/>
          <p:nvPr/>
        </p:nvSpPr>
        <p:spPr>
          <a:xfrm>
            <a:off x="5501488" y="1097280"/>
            <a:ext cx="1188720" cy="1188720"/>
          </a:xfrm>
          <a:prstGeom prst="ellipse">
            <a:avLst/>
          </a:prstGeom>
          <a:solidFill>
            <a:srgbClr val="F6C453"/>
          </a:solidFill>
          <a:ln/>
        </p:spPr>
      </p:sp>
      <p:sp>
        <p:nvSpPr>
          <p:cNvPr id="5" name="Text 3"/>
          <p:cNvSpPr/>
          <p:nvPr/>
        </p:nvSpPr>
        <p:spPr>
          <a:xfrm>
            <a:off x="5501488" y="1097280"/>
            <a:ext cx="11887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175A38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1</a:t>
            </a:r>
            <a:endParaRPr lang="en-US" sz="4000" dirty="0"/>
          </a:p>
        </p:txBody>
      </p:sp>
      <p:sp>
        <p:nvSpPr>
          <p:cNvPr id="6" name="Text 4"/>
          <p:cNvSpPr/>
          <p:nvPr/>
        </p:nvSpPr>
        <p:spPr>
          <a:xfrm>
            <a:off x="822960" y="2514600"/>
            <a:ext cx="10545775" cy="1600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5500" b="1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Make your name card.</a:t>
            </a:r>
            <a:endParaRPr lang="en-US" sz="5500" dirty="0"/>
          </a:p>
        </p:txBody>
      </p:sp>
      <p:sp>
        <p:nvSpPr>
          <p:cNvPr id="7" name="Text 5"/>
          <p:cNvSpPr/>
          <p:nvPr/>
        </p:nvSpPr>
        <p:spPr>
          <a:xfrm>
            <a:off x="1097280" y="4206240"/>
            <a:ext cx="9997135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2800" dirty="0">
                <a:solidFill>
                  <a:srgbClr val="5B6B7B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なまえカードをつくる（ひらがなで</a:t>
            </a:r>
            <a:pPr algn="ctr" indent="0" marL="0">
              <a:buNone/>
            </a:pPr>
            <a:r>
              <a:rPr lang="en-US" sz="2800" dirty="0">
                <a:solidFill>
                  <a:srgbClr val="5B6B7B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OK</a:t>
            </a:r>
            <a:pPr algn="ctr" indent="0" marL="0">
              <a:buNone/>
            </a:pPr>
            <a:r>
              <a:rPr lang="en-US" sz="2800" dirty="0">
                <a:solidFill>
                  <a:srgbClr val="5B6B7B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・かざりはあとのおたのしみ）</a:t>
            </a:r>
            <a:endParaRPr lang="en-US" sz="2800" dirty="0"/>
          </a:p>
        </p:txBody>
      </p:sp>
      <p:sp>
        <p:nvSpPr>
          <p:cNvPr id="8" name="Shape 6"/>
          <p:cNvSpPr/>
          <p:nvPr/>
        </p:nvSpPr>
        <p:spPr>
          <a:xfrm>
            <a:off x="5446624" y="5760720"/>
            <a:ext cx="201168" cy="201168"/>
          </a:xfrm>
          <a:prstGeom prst="ellipse">
            <a:avLst/>
          </a:prstGeom>
          <a:solidFill>
            <a:srgbClr val="1E6E46"/>
          </a:solidFill>
          <a:ln/>
        </p:spPr>
      </p:sp>
      <p:sp>
        <p:nvSpPr>
          <p:cNvPr id="9" name="Shape 7"/>
          <p:cNvSpPr/>
          <p:nvPr/>
        </p:nvSpPr>
        <p:spPr>
          <a:xfrm>
            <a:off x="5812384" y="5760720"/>
            <a:ext cx="201168" cy="201168"/>
          </a:xfrm>
          <a:prstGeom prst="ellipse">
            <a:avLst/>
          </a:prstGeom>
          <a:solidFill>
            <a:srgbClr val="CBE3D3"/>
          </a:solidFill>
          <a:ln/>
        </p:spPr>
      </p:sp>
      <p:sp>
        <p:nvSpPr>
          <p:cNvPr id="10" name="Shape 8"/>
          <p:cNvSpPr/>
          <p:nvPr/>
        </p:nvSpPr>
        <p:spPr>
          <a:xfrm>
            <a:off x="6178144" y="5760720"/>
            <a:ext cx="201168" cy="201168"/>
          </a:xfrm>
          <a:prstGeom prst="ellipse">
            <a:avLst/>
          </a:prstGeom>
          <a:solidFill>
            <a:srgbClr val="CBE3D3"/>
          </a:solidFill>
          <a:ln/>
        </p:spPr>
      </p:sp>
      <p:sp>
        <p:nvSpPr>
          <p:cNvPr id="11" name="Shape 9"/>
          <p:cNvSpPr/>
          <p:nvPr/>
        </p:nvSpPr>
        <p:spPr>
          <a:xfrm>
            <a:off x="6543904" y="5760720"/>
            <a:ext cx="201168" cy="201168"/>
          </a:xfrm>
          <a:prstGeom prst="ellipse">
            <a:avLst/>
          </a:prstGeom>
          <a:solidFill>
            <a:srgbClr val="CBE3D3"/>
          </a:solidFill>
          <a:ln/>
        </p:spPr>
      </p:sp>
      <p:sp>
        <p:nvSpPr>
          <p:cNvPr id="12" name="Text 10"/>
          <p:cNvSpPr/>
          <p:nvPr/>
        </p:nvSpPr>
        <p:spPr>
          <a:xfrm>
            <a:off x="0" y="6382512"/>
            <a:ext cx="12191695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英語教材ラボ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小学校版　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eigo-kyozai-lab.com/elementary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　｜　小学校外国語活動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3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年｜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Let's Try! 1 Unit 1 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対応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22960" y="384048"/>
            <a:ext cx="2377440" cy="530352"/>
          </a:xfrm>
          <a:prstGeom prst="roundRect">
            <a:avLst>
              <a:gd name="adj" fmla="val 50000"/>
            </a:avLst>
          </a:prstGeom>
          <a:solidFill>
            <a:srgbClr val="1E6E46"/>
          </a:solidFill>
          <a:ln/>
        </p:spPr>
      </p:sp>
      <p:sp>
        <p:nvSpPr>
          <p:cNvPr id="3" name="Text 1"/>
          <p:cNvSpPr/>
          <p:nvPr/>
        </p:nvSpPr>
        <p:spPr>
          <a:xfrm>
            <a:off x="822960" y="384048"/>
            <a:ext cx="23774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Step 2 / 4</a:t>
            </a:r>
            <a:endParaRPr lang="en-US" sz="1800" dirty="0"/>
          </a:p>
        </p:txBody>
      </p:sp>
      <p:sp>
        <p:nvSpPr>
          <p:cNvPr id="4" name="Shape 2"/>
          <p:cNvSpPr/>
          <p:nvPr/>
        </p:nvSpPr>
        <p:spPr>
          <a:xfrm>
            <a:off x="5501488" y="1097280"/>
            <a:ext cx="1188720" cy="1188720"/>
          </a:xfrm>
          <a:prstGeom prst="ellipse">
            <a:avLst/>
          </a:prstGeom>
          <a:solidFill>
            <a:srgbClr val="F6C453"/>
          </a:solidFill>
          <a:ln/>
        </p:spPr>
      </p:sp>
      <p:sp>
        <p:nvSpPr>
          <p:cNvPr id="5" name="Text 3"/>
          <p:cNvSpPr/>
          <p:nvPr/>
        </p:nvSpPr>
        <p:spPr>
          <a:xfrm>
            <a:off x="5501488" y="1097280"/>
            <a:ext cx="11887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175A38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2</a:t>
            </a:r>
            <a:endParaRPr lang="en-US" sz="4000" dirty="0"/>
          </a:p>
        </p:txBody>
      </p:sp>
      <p:sp>
        <p:nvSpPr>
          <p:cNvPr id="6" name="Text 4"/>
          <p:cNvSpPr/>
          <p:nvPr/>
        </p:nvSpPr>
        <p:spPr>
          <a:xfrm>
            <a:off x="822960" y="2514600"/>
            <a:ext cx="10545775" cy="1600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800" b="1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Walk and meet a friend.</a:t>
            </a:r>
            <a:endParaRPr lang="en-US" sz="4800" dirty="0"/>
          </a:p>
        </p:txBody>
      </p:sp>
      <p:sp>
        <p:nvSpPr>
          <p:cNvPr id="7" name="Text 5"/>
          <p:cNvSpPr/>
          <p:nvPr/>
        </p:nvSpPr>
        <p:spPr>
          <a:xfrm>
            <a:off x="1097280" y="4206240"/>
            <a:ext cx="9997135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2800" dirty="0">
                <a:solidFill>
                  <a:srgbClr val="5B6B7B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きょうしつをあるいて、ともだちとあったら…</a:t>
            </a:r>
            <a:endParaRPr lang="en-US" sz="2800" dirty="0"/>
          </a:p>
        </p:txBody>
      </p:sp>
      <p:sp>
        <p:nvSpPr>
          <p:cNvPr id="8" name="Shape 6"/>
          <p:cNvSpPr/>
          <p:nvPr/>
        </p:nvSpPr>
        <p:spPr>
          <a:xfrm>
            <a:off x="5446624" y="5760720"/>
            <a:ext cx="201168" cy="201168"/>
          </a:xfrm>
          <a:prstGeom prst="ellipse">
            <a:avLst/>
          </a:prstGeom>
          <a:solidFill>
            <a:srgbClr val="CBE3D3"/>
          </a:solidFill>
          <a:ln/>
        </p:spPr>
      </p:sp>
      <p:sp>
        <p:nvSpPr>
          <p:cNvPr id="9" name="Shape 7"/>
          <p:cNvSpPr/>
          <p:nvPr/>
        </p:nvSpPr>
        <p:spPr>
          <a:xfrm>
            <a:off x="5812384" y="5760720"/>
            <a:ext cx="201168" cy="201168"/>
          </a:xfrm>
          <a:prstGeom prst="ellipse">
            <a:avLst/>
          </a:prstGeom>
          <a:solidFill>
            <a:srgbClr val="1E6E46"/>
          </a:solidFill>
          <a:ln/>
        </p:spPr>
      </p:sp>
      <p:sp>
        <p:nvSpPr>
          <p:cNvPr id="10" name="Shape 8"/>
          <p:cNvSpPr/>
          <p:nvPr/>
        </p:nvSpPr>
        <p:spPr>
          <a:xfrm>
            <a:off x="6178144" y="5760720"/>
            <a:ext cx="201168" cy="201168"/>
          </a:xfrm>
          <a:prstGeom prst="ellipse">
            <a:avLst/>
          </a:prstGeom>
          <a:solidFill>
            <a:srgbClr val="CBE3D3"/>
          </a:solidFill>
          <a:ln/>
        </p:spPr>
      </p:sp>
      <p:sp>
        <p:nvSpPr>
          <p:cNvPr id="11" name="Shape 9"/>
          <p:cNvSpPr/>
          <p:nvPr/>
        </p:nvSpPr>
        <p:spPr>
          <a:xfrm>
            <a:off x="6543904" y="5760720"/>
            <a:ext cx="201168" cy="201168"/>
          </a:xfrm>
          <a:prstGeom prst="ellipse">
            <a:avLst/>
          </a:prstGeom>
          <a:solidFill>
            <a:srgbClr val="CBE3D3"/>
          </a:solidFill>
          <a:ln/>
        </p:spPr>
      </p:sp>
      <p:sp>
        <p:nvSpPr>
          <p:cNvPr id="12" name="Text 10"/>
          <p:cNvSpPr/>
          <p:nvPr/>
        </p:nvSpPr>
        <p:spPr>
          <a:xfrm>
            <a:off x="0" y="6382512"/>
            <a:ext cx="12191695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英語教材ラボ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小学校版　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eigo-kyozai-lab.com/elementary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　｜　小学校外国語活動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3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年｜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Let's Try! 1 Unit 1 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対応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22960" y="384048"/>
            <a:ext cx="2377440" cy="530352"/>
          </a:xfrm>
          <a:prstGeom prst="roundRect">
            <a:avLst>
              <a:gd name="adj" fmla="val 50000"/>
            </a:avLst>
          </a:prstGeom>
          <a:solidFill>
            <a:srgbClr val="1E6E46"/>
          </a:solidFill>
          <a:ln/>
        </p:spPr>
      </p:sp>
      <p:sp>
        <p:nvSpPr>
          <p:cNvPr id="3" name="Text 1"/>
          <p:cNvSpPr/>
          <p:nvPr/>
        </p:nvSpPr>
        <p:spPr>
          <a:xfrm>
            <a:off x="822960" y="384048"/>
            <a:ext cx="23774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Step 3 / 4</a:t>
            </a:r>
            <a:endParaRPr lang="en-US" sz="1800" dirty="0"/>
          </a:p>
        </p:txBody>
      </p:sp>
      <p:sp>
        <p:nvSpPr>
          <p:cNvPr id="4" name="Shape 2"/>
          <p:cNvSpPr/>
          <p:nvPr/>
        </p:nvSpPr>
        <p:spPr>
          <a:xfrm>
            <a:off x="5501488" y="1097280"/>
            <a:ext cx="1188720" cy="1188720"/>
          </a:xfrm>
          <a:prstGeom prst="ellipse">
            <a:avLst/>
          </a:prstGeom>
          <a:solidFill>
            <a:srgbClr val="F6C453"/>
          </a:solidFill>
          <a:ln/>
        </p:spPr>
      </p:sp>
      <p:sp>
        <p:nvSpPr>
          <p:cNvPr id="5" name="Text 3"/>
          <p:cNvSpPr/>
          <p:nvPr/>
        </p:nvSpPr>
        <p:spPr>
          <a:xfrm>
            <a:off x="5501488" y="1097280"/>
            <a:ext cx="11887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175A38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3</a:t>
            </a:r>
            <a:endParaRPr lang="en-US" sz="4000" dirty="0"/>
          </a:p>
        </p:txBody>
      </p:sp>
      <p:sp>
        <p:nvSpPr>
          <p:cNvPr id="6" name="Text 4"/>
          <p:cNvSpPr/>
          <p:nvPr/>
        </p:nvSpPr>
        <p:spPr>
          <a:xfrm>
            <a:off x="822960" y="2514600"/>
            <a:ext cx="10545775" cy="1600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200" b="1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Hello, I'm .... (Show your card.)</a:t>
            </a:r>
            <a:endParaRPr lang="en-US" sz="4200" dirty="0"/>
          </a:p>
        </p:txBody>
      </p:sp>
      <p:sp>
        <p:nvSpPr>
          <p:cNvPr id="7" name="Text 5"/>
          <p:cNvSpPr/>
          <p:nvPr/>
        </p:nvSpPr>
        <p:spPr>
          <a:xfrm>
            <a:off x="1097280" y="4206240"/>
            <a:ext cx="9997135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2800" dirty="0">
                <a:solidFill>
                  <a:srgbClr val="5B6B7B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カードをみせながら、</a:t>
            </a:r>
            <a:pPr algn="ctr" indent="0" marL="0">
              <a:buNone/>
            </a:pPr>
            <a:r>
              <a:rPr lang="en-US" sz="2800" dirty="0">
                <a:solidFill>
                  <a:srgbClr val="5B6B7B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Hello, I'm </a:t>
            </a:r>
            <a:pPr algn="ctr" indent="0" marL="0">
              <a:buNone/>
            </a:pPr>
            <a:r>
              <a:rPr lang="en-US" sz="2800" dirty="0">
                <a:solidFill>
                  <a:srgbClr val="5B6B7B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◯◯</a:t>
            </a:r>
            <a:pPr algn="ctr" indent="0" marL="0">
              <a:buNone/>
            </a:pPr>
            <a:r>
              <a:rPr lang="en-US" sz="2800" dirty="0">
                <a:solidFill>
                  <a:srgbClr val="5B6B7B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. </a:t>
            </a:r>
            <a:pPr algn="ctr" indent="0" marL="0">
              <a:buNone/>
            </a:pPr>
            <a:r>
              <a:rPr lang="en-US" sz="2800" dirty="0">
                <a:solidFill>
                  <a:srgbClr val="5B6B7B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おたがいにいえたら…</a:t>
            </a:r>
            <a:endParaRPr lang="en-US" sz="2800" dirty="0"/>
          </a:p>
        </p:txBody>
      </p:sp>
      <p:sp>
        <p:nvSpPr>
          <p:cNvPr id="8" name="Shape 6"/>
          <p:cNvSpPr/>
          <p:nvPr/>
        </p:nvSpPr>
        <p:spPr>
          <a:xfrm>
            <a:off x="5446624" y="5760720"/>
            <a:ext cx="201168" cy="201168"/>
          </a:xfrm>
          <a:prstGeom prst="ellipse">
            <a:avLst/>
          </a:prstGeom>
          <a:solidFill>
            <a:srgbClr val="CBE3D3"/>
          </a:solidFill>
          <a:ln/>
        </p:spPr>
      </p:sp>
      <p:sp>
        <p:nvSpPr>
          <p:cNvPr id="9" name="Shape 7"/>
          <p:cNvSpPr/>
          <p:nvPr/>
        </p:nvSpPr>
        <p:spPr>
          <a:xfrm>
            <a:off x="5812384" y="5760720"/>
            <a:ext cx="201168" cy="201168"/>
          </a:xfrm>
          <a:prstGeom prst="ellipse">
            <a:avLst/>
          </a:prstGeom>
          <a:solidFill>
            <a:srgbClr val="CBE3D3"/>
          </a:solidFill>
          <a:ln/>
        </p:spPr>
      </p:sp>
      <p:sp>
        <p:nvSpPr>
          <p:cNvPr id="10" name="Shape 8"/>
          <p:cNvSpPr/>
          <p:nvPr/>
        </p:nvSpPr>
        <p:spPr>
          <a:xfrm>
            <a:off x="6178144" y="5760720"/>
            <a:ext cx="201168" cy="201168"/>
          </a:xfrm>
          <a:prstGeom prst="ellipse">
            <a:avLst/>
          </a:prstGeom>
          <a:solidFill>
            <a:srgbClr val="1E6E46"/>
          </a:solidFill>
          <a:ln/>
        </p:spPr>
      </p:sp>
      <p:sp>
        <p:nvSpPr>
          <p:cNvPr id="11" name="Shape 9"/>
          <p:cNvSpPr/>
          <p:nvPr/>
        </p:nvSpPr>
        <p:spPr>
          <a:xfrm>
            <a:off x="6543904" y="5760720"/>
            <a:ext cx="201168" cy="201168"/>
          </a:xfrm>
          <a:prstGeom prst="ellipse">
            <a:avLst/>
          </a:prstGeom>
          <a:solidFill>
            <a:srgbClr val="CBE3D3"/>
          </a:solidFill>
          <a:ln/>
        </p:spPr>
      </p:sp>
      <p:sp>
        <p:nvSpPr>
          <p:cNvPr id="12" name="Text 10"/>
          <p:cNvSpPr/>
          <p:nvPr/>
        </p:nvSpPr>
        <p:spPr>
          <a:xfrm>
            <a:off x="0" y="6382512"/>
            <a:ext cx="12191695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英語教材ラボ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小学校版　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eigo-kyozai-lab.com/elementary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　｜　小学校外国語活動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3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年｜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Let's Try! 1 Unit 1 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対応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22960" y="384048"/>
            <a:ext cx="2377440" cy="530352"/>
          </a:xfrm>
          <a:prstGeom prst="roundRect">
            <a:avLst>
              <a:gd name="adj" fmla="val 50000"/>
            </a:avLst>
          </a:prstGeom>
          <a:solidFill>
            <a:srgbClr val="1E6E46"/>
          </a:solidFill>
          <a:ln/>
        </p:spPr>
      </p:sp>
      <p:sp>
        <p:nvSpPr>
          <p:cNvPr id="3" name="Text 1"/>
          <p:cNvSpPr/>
          <p:nvPr/>
        </p:nvSpPr>
        <p:spPr>
          <a:xfrm>
            <a:off x="822960" y="384048"/>
            <a:ext cx="23774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Step 4 / 4</a:t>
            </a:r>
            <a:endParaRPr lang="en-US" sz="1800" dirty="0"/>
          </a:p>
        </p:txBody>
      </p:sp>
      <p:sp>
        <p:nvSpPr>
          <p:cNvPr id="4" name="Shape 2"/>
          <p:cNvSpPr/>
          <p:nvPr/>
        </p:nvSpPr>
        <p:spPr>
          <a:xfrm>
            <a:off x="5501488" y="1097280"/>
            <a:ext cx="1188720" cy="1188720"/>
          </a:xfrm>
          <a:prstGeom prst="ellipse">
            <a:avLst/>
          </a:prstGeom>
          <a:solidFill>
            <a:srgbClr val="F6C453"/>
          </a:solidFill>
          <a:ln/>
        </p:spPr>
      </p:sp>
      <p:sp>
        <p:nvSpPr>
          <p:cNvPr id="5" name="Text 3"/>
          <p:cNvSpPr/>
          <p:nvPr/>
        </p:nvSpPr>
        <p:spPr>
          <a:xfrm>
            <a:off x="5501488" y="1097280"/>
            <a:ext cx="11887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175A38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4</a:t>
            </a:r>
            <a:endParaRPr lang="en-US" sz="4000" dirty="0"/>
          </a:p>
        </p:txBody>
      </p:sp>
      <p:sp>
        <p:nvSpPr>
          <p:cNvPr id="6" name="Text 4"/>
          <p:cNvSpPr/>
          <p:nvPr/>
        </p:nvSpPr>
        <p:spPr>
          <a:xfrm>
            <a:off x="822960" y="2514600"/>
            <a:ext cx="10545775" cy="1600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200" b="1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Rock, scissors, paper! Sign here!</a:t>
            </a:r>
            <a:endParaRPr lang="en-US" sz="4200" dirty="0"/>
          </a:p>
        </p:txBody>
      </p:sp>
      <p:sp>
        <p:nvSpPr>
          <p:cNvPr id="7" name="Text 5"/>
          <p:cNvSpPr/>
          <p:nvPr/>
        </p:nvSpPr>
        <p:spPr>
          <a:xfrm>
            <a:off x="1097280" y="4206240"/>
            <a:ext cx="9997135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2800" dirty="0">
                <a:solidFill>
                  <a:srgbClr val="5B6B7B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じゃんけん→かったひとから、したのわくになまえ（ひらがな）をかいてもらう</a:t>
            </a:r>
            <a:endParaRPr lang="en-US" sz="2800" dirty="0"/>
          </a:p>
        </p:txBody>
      </p:sp>
      <p:sp>
        <p:nvSpPr>
          <p:cNvPr id="8" name="Shape 6"/>
          <p:cNvSpPr/>
          <p:nvPr/>
        </p:nvSpPr>
        <p:spPr>
          <a:xfrm>
            <a:off x="5446624" y="5760720"/>
            <a:ext cx="201168" cy="201168"/>
          </a:xfrm>
          <a:prstGeom prst="ellipse">
            <a:avLst/>
          </a:prstGeom>
          <a:solidFill>
            <a:srgbClr val="CBE3D3"/>
          </a:solidFill>
          <a:ln/>
        </p:spPr>
      </p:sp>
      <p:sp>
        <p:nvSpPr>
          <p:cNvPr id="9" name="Shape 7"/>
          <p:cNvSpPr/>
          <p:nvPr/>
        </p:nvSpPr>
        <p:spPr>
          <a:xfrm>
            <a:off x="5812384" y="5760720"/>
            <a:ext cx="201168" cy="201168"/>
          </a:xfrm>
          <a:prstGeom prst="ellipse">
            <a:avLst/>
          </a:prstGeom>
          <a:solidFill>
            <a:srgbClr val="CBE3D3"/>
          </a:solidFill>
          <a:ln/>
        </p:spPr>
      </p:sp>
      <p:sp>
        <p:nvSpPr>
          <p:cNvPr id="10" name="Shape 8"/>
          <p:cNvSpPr/>
          <p:nvPr/>
        </p:nvSpPr>
        <p:spPr>
          <a:xfrm>
            <a:off x="6178144" y="5760720"/>
            <a:ext cx="201168" cy="201168"/>
          </a:xfrm>
          <a:prstGeom prst="ellipse">
            <a:avLst/>
          </a:prstGeom>
          <a:solidFill>
            <a:srgbClr val="CBE3D3"/>
          </a:solidFill>
          <a:ln/>
        </p:spPr>
      </p:sp>
      <p:sp>
        <p:nvSpPr>
          <p:cNvPr id="11" name="Shape 9"/>
          <p:cNvSpPr/>
          <p:nvPr/>
        </p:nvSpPr>
        <p:spPr>
          <a:xfrm>
            <a:off x="6543904" y="5760720"/>
            <a:ext cx="201168" cy="201168"/>
          </a:xfrm>
          <a:prstGeom prst="ellipse">
            <a:avLst/>
          </a:prstGeom>
          <a:solidFill>
            <a:srgbClr val="1E6E46"/>
          </a:solidFill>
          <a:ln/>
        </p:spPr>
      </p:sp>
      <p:sp>
        <p:nvSpPr>
          <p:cNvPr id="12" name="Text 10"/>
          <p:cNvSpPr/>
          <p:nvPr/>
        </p:nvSpPr>
        <p:spPr>
          <a:xfrm>
            <a:off x="0" y="6382512"/>
            <a:ext cx="12191695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英語教材ラボ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小学校版　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eigo-kyozai-lab.com/elementary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　｜　小学校外国語活動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3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年｜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Let's Try! 1 Unit 1 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対応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22960" y="384048"/>
            <a:ext cx="2926080" cy="548640"/>
          </a:xfrm>
          <a:prstGeom prst="roundRect">
            <a:avLst>
              <a:gd name="adj" fmla="val 50000"/>
            </a:avLst>
          </a:prstGeom>
          <a:solidFill>
            <a:srgbClr val="FDF3DA"/>
          </a:solidFill>
          <a:ln/>
        </p:spPr>
      </p:sp>
      <p:sp>
        <p:nvSpPr>
          <p:cNvPr id="3" name="Text 1"/>
          <p:cNvSpPr/>
          <p:nvPr/>
        </p:nvSpPr>
        <p:spPr>
          <a:xfrm>
            <a:off x="822960" y="384048"/>
            <a:ext cx="2926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175A38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ルール</a:t>
            </a:r>
            <a:endParaRPr lang="en-US" sz="1800" dirty="0"/>
          </a:p>
        </p:txBody>
      </p:sp>
      <p:sp>
        <p:nvSpPr>
          <p:cNvPr id="4" name="Shape 2"/>
          <p:cNvSpPr/>
          <p:nvPr/>
        </p:nvSpPr>
        <p:spPr>
          <a:xfrm>
            <a:off x="822960" y="1234440"/>
            <a:ext cx="10545775" cy="1060704"/>
          </a:xfrm>
          <a:prstGeom prst="roundRect">
            <a:avLst>
              <a:gd name="adj" fmla="val 12069"/>
            </a:avLst>
          </a:prstGeom>
          <a:solidFill>
            <a:srgbClr val="FDF3DA"/>
          </a:solidFill>
          <a:ln w="15240">
            <a:solidFill>
              <a:srgbClr val="F2DFA8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097280" y="1234440"/>
            <a:ext cx="9997135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①おなじひとと</a:t>
            </a:r>
            <a:pPr indent="0" marL="0">
              <a:buNone/>
            </a:pPr>
            <a:r>
              <a:rPr lang="en-US" sz="26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2</a:t>
            </a:r>
            <a:pPr indent="0" marL="0">
              <a:buNone/>
            </a:pPr>
            <a:r>
              <a:rPr lang="en-US" sz="26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かいはできない（あたらしいともだちにあいにいこう）</a:t>
            </a:r>
            <a:endParaRPr lang="en-US" sz="2600" dirty="0"/>
          </a:p>
        </p:txBody>
      </p:sp>
      <p:sp>
        <p:nvSpPr>
          <p:cNvPr id="6" name="Shape 4"/>
          <p:cNvSpPr/>
          <p:nvPr/>
        </p:nvSpPr>
        <p:spPr>
          <a:xfrm>
            <a:off x="822960" y="2423160"/>
            <a:ext cx="10545775" cy="1060704"/>
          </a:xfrm>
          <a:prstGeom prst="roundRect">
            <a:avLst>
              <a:gd name="adj" fmla="val 12069"/>
            </a:avLst>
          </a:prstGeom>
          <a:solidFill>
            <a:srgbClr val="FDF3DA"/>
          </a:solidFill>
          <a:ln w="15240">
            <a:solidFill>
              <a:srgbClr val="F2DFA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097280" y="2423160"/>
            <a:ext cx="9997135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②いろいろなともだちに、こえをかけよう</a:t>
            </a:r>
            <a:endParaRPr lang="en-US" sz="2600" dirty="0"/>
          </a:p>
        </p:txBody>
      </p:sp>
      <p:sp>
        <p:nvSpPr>
          <p:cNvPr id="8" name="Shape 6"/>
          <p:cNvSpPr/>
          <p:nvPr/>
        </p:nvSpPr>
        <p:spPr>
          <a:xfrm>
            <a:off x="822960" y="3611880"/>
            <a:ext cx="10545775" cy="1060704"/>
          </a:xfrm>
          <a:prstGeom prst="roundRect">
            <a:avLst>
              <a:gd name="adj" fmla="val 12069"/>
            </a:avLst>
          </a:prstGeom>
          <a:solidFill>
            <a:srgbClr val="FDF3DA"/>
          </a:solidFill>
          <a:ln w="15240">
            <a:solidFill>
              <a:srgbClr val="F2DFA8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1097280" y="3611880"/>
            <a:ext cx="9997135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③かってもまけても</a:t>
            </a:r>
            <a:pPr indent="0" marL="0">
              <a:buNone/>
            </a:pPr>
            <a:r>
              <a:rPr lang="en-US" sz="26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 Thank you!</a:t>
            </a:r>
            <a:endParaRPr lang="en-US" sz="2600" dirty="0"/>
          </a:p>
        </p:txBody>
      </p:sp>
      <p:sp>
        <p:nvSpPr>
          <p:cNvPr id="10" name="Text 8"/>
          <p:cNvSpPr/>
          <p:nvPr/>
        </p:nvSpPr>
        <p:spPr>
          <a:xfrm>
            <a:off x="0" y="6382512"/>
            <a:ext cx="12191695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英語教材ラボ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小学校版　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eigo-kyozai-lab.com/elementary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　｜　小学校外国語活動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3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年｜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Let's Try! 1 Unit 1 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対応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AF4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22960" y="384048"/>
            <a:ext cx="3291840" cy="548640"/>
          </a:xfrm>
          <a:prstGeom prst="roundRect">
            <a:avLst>
              <a:gd name="adj" fmla="val 50000"/>
            </a:avLst>
          </a:prstGeom>
          <a:solidFill>
            <a:srgbClr val="2979AE"/>
          </a:solidFill>
          <a:ln/>
        </p:spPr>
      </p:sp>
      <p:sp>
        <p:nvSpPr>
          <p:cNvPr id="3" name="Text 1"/>
          <p:cNvSpPr/>
          <p:nvPr/>
        </p:nvSpPr>
        <p:spPr>
          <a:xfrm>
            <a:off x="822960" y="384048"/>
            <a:ext cx="3291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レベルアップ！</a:t>
            </a:r>
            <a:endParaRPr lang="en-US" sz="1800" dirty="0"/>
          </a:p>
        </p:txBody>
      </p:sp>
      <p:sp>
        <p:nvSpPr>
          <p:cNvPr id="4" name="Shape 2"/>
          <p:cNvSpPr/>
          <p:nvPr/>
        </p:nvSpPr>
        <p:spPr>
          <a:xfrm>
            <a:off x="822960" y="1325880"/>
            <a:ext cx="10545775" cy="4206240"/>
          </a:xfrm>
          <a:prstGeom prst="roundRect">
            <a:avLst>
              <a:gd name="adj" fmla="val 4348"/>
            </a:avLst>
          </a:prstGeom>
          <a:solidFill>
            <a:srgbClr val="FFFFFF"/>
          </a:solidFill>
          <a:ln w="20320">
            <a:solidFill>
              <a:srgbClr val="BBD9EC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188720" y="1463040"/>
            <a:ext cx="9814255" cy="3931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4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5</a:t>
            </a:r>
            <a:pPr algn="ctr" indent="0" marL="0">
              <a:buNone/>
            </a:pPr>
            <a:r>
              <a:rPr lang="en-US" sz="34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にんそろったひとは、じかんのあいさつにちょうせん！</a:t>
            </a:r>
            <a:pPr algn="ctr" indent="0" marL="0">
              <a:buNone/>
            </a:pPr>
            <a:r>
              <a:rPr lang="en-US" sz="34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 Good morning, I'm </a:t>
            </a:r>
            <a:pPr algn="ctr" indent="0" marL="0">
              <a:buNone/>
            </a:pPr>
            <a:r>
              <a:rPr lang="en-US" sz="34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◯◯</a:t>
            </a:r>
            <a:pPr algn="ctr" indent="0" marL="0">
              <a:buNone/>
            </a:pPr>
            <a:r>
              <a:rPr lang="en-US" sz="34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. </a:t>
            </a:r>
            <a:pPr algn="ctr" indent="0" marL="0">
              <a:buNone/>
            </a:pPr>
            <a:r>
              <a:rPr lang="en-US" sz="34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で</a:t>
            </a:r>
            <a:pPr algn="ctr" indent="0" marL="0">
              <a:buNone/>
            </a:pPr>
            <a:r>
              <a:rPr lang="en-US" sz="34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6</a:t>
            </a:r>
            <a:pPr algn="ctr" indent="0" marL="0">
              <a:buNone/>
            </a:pPr>
            <a:r>
              <a:rPr lang="en-US" sz="34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にんめにいこう。</a:t>
            </a:r>
            <a:endParaRPr lang="en-US" sz="3400" dirty="0"/>
          </a:p>
        </p:txBody>
      </p:sp>
      <p:sp>
        <p:nvSpPr>
          <p:cNvPr id="6" name="Text 4"/>
          <p:cNvSpPr/>
          <p:nvPr/>
        </p:nvSpPr>
        <p:spPr>
          <a:xfrm>
            <a:off x="0" y="6382512"/>
            <a:ext cx="12191695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英語教材ラボ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小学校版　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eigo-kyozai-lab.com/elementary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　｜　小学校外国語活動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3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年｜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Let's Try! 1 Unit 1 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対応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6E4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1371600"/>
            <a:ext cx="12191695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200" b="1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Good job!</a:t>
            </a:r>
            <a:endParaRPr lang="en-US" sz="7200" dirty="0"/>
          </a:p>
        </p:txBody>
      </p:sp>
      <p:sp>
        <p:nvSpPr>
          <p:cNvPr id="3" name="Text 1"/>
          <p:cNvSpPr/>
          <p:nvPr/>
        </p:nvSpPr>
        <p:spPr>
          <a:xfrm>
            <a:off x="822960" y="2788920"/>
            <a:ext cx="10545775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6C453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きょう</a:t>
            </a:r>
            <a:pPr algn="ctr" indent="0" marL="0">
              <a:buNone/>
            </a:pPr>
            <a:r>
              <a:rPr lang="en-US" sz="2600" b="1" dirty="0">
                <a:solidFill>
                  <a:srgbClr val="F6C453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</a:t>
            </a:r>
            <a:pPr algn="ctr" indent="0" marL="0">
              <a:buNone/>
            </a:pPr>
            <a:r>
              <a:rPr lang="en-US" sz="2600" b="1" dirty="0">
                <a:solidFill>
                  <a:srgbClr val="F6C453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つかった</a:t>
            </a:r>
            <a:pPr algn="ctr" indent="0" marL="0">
              <a:buNone/>
            </a:pPr>
            <a:r>
              <a:rPr lang="en-US" sz="2600" b="1" dirty="0">
                <a:solidFill>
                  <a:srgbClr val="F6C453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</a:t>
            </a:r>
            <a:pPr algn="ctr" indent="0" marL="0">
              <a:buNone/>
            </a:pPr>
            <a:r>
              <a:rPr lang="en-US" sz="2600" b="1" dirty="0">
                <a:solidFill>
                  <a:srgbClr val="F6C453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えいごを、もう</a:t>
            </a:r>
            <a:pPr algn="ctr" indent="0" marL="0">
              <a:buNone/>
            </a:pPr>
            <a:r>
              <a:rPr lang="en-US" sz="2600" b="1" dirty="0">
                <a:solidFill>
                  <a:srgbClr val="F6C453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</a:t>
            </a:r>
            <a:pPr algn="ctr" indent="0" marL="0">
              <a:buNone/>
            </a:pPr>
            <a:r>
              <a:rPr lang="en-US" sz="2600" b="1" dirty="0">
                <a:solidFill>
                  <a:srgbClr val="F6C453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いちど</a:t>
            </a:r>
            <a:pPr algn="ctr" indent="0" marL="0">
              <a:buNone/>
            </a:pPr>
            <a:r>
              <a:rPr lang="en-US" sz="2600" b="1" dirty="0">
                <a:solidFill>
                  <a:srgbClr val="F6C453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</a:t>
            </a:r>
            <a:pPr algn="ctr" indent="0" marL="0">
              <a:buNone/>
            </a:pPr>
            <a:r>
              <a:rPr lang="en-US" sz="2600" b="1" dirty="0">
                <a:solidFill>
                  <a:srgbClr val="F6C453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言ってみよう。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1340968" y="4069080"/>
            <a:ext cx="9509760" cy="658368"/>
          </a:xfrm>
          <a:prstGeom prst="roundRect">
            <a:avLst>
              <a:gd name="adj" fmla="val 50000"/>
            </a:avLst>
          </a:prstGeom>
          <a:solidFill>
            <a:srgbClr val="F6C453"/>
          </a:solidFill>
          <a:ln/>
        </p:spPr>
      </p:sp>
      <p:sp>
        <p:nvSpPr>
          <p:cNvPr id="5" name="Text 3"/>
          <p:cNvSpPr/>
          <p:nvPr/>
        </p:nvSpPr>
        <p:spPr>
          <a:xfrm>
            <a:off x="1340968" y="4069080"/>
            <a:ext cx="95097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75A38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この投影版（</a:t>
            </a:r>
            <a:pPr algn="ctr" indent="0" marL="0">
              <a:buNone/>
            </a:pPr>
            <a:r>
              <a:rPr lang="en-US" sz="1500" b="1" dirty="0">
                <a:solidFill>
                  <a:srgbClr val="175A38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PowerPoint</a:t>
            </a:r>
            <a:pPr algn="ctr" indent="0" marL="0">
              <a:buNone/>
            </a:pPr>
            <a:r>
              <a:rPr lang="en-US" sz="1500" b="1" dirty="0">
                <a:solidFill>
                  <a:srgbClr val="175A38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）は</a:t>
            </a:r>
            <a:pPr algn="ctr" indent="0" marL="0">
              <a:buNone/>
            </a:pPr>
            <a:r>
              <a:rPr lang="en-US" sz="1500" b="1" dirty="0">
                <a:solidFill>
                  <a:srgbClr val="175A38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 Premium </a:t>
            </a:r>
            <a:pPr algn="ctr" indent="0" marL="0">
              <a:buNone/>
            </a:pPr>
            <a:r>
              <a:rPr lang="en-US" sz="1500" b="1" dirty="0">
                <a:solidFill>
                  <a:srgbClr val="175A38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特典</a:t>
            </a:r>
            <a:pPr algn="ctr" indent="0" marL="0">
              <a:buNone/>
            </a:pPr>
            <a:r>
              <a:rPr lang="en-US" sz="1500" b="1" dirty="0">
                <a:solidFill>
                  <a:srgbClr val="175A38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</a:t>
            </a:r>
            <a:pPr algn="ctr" indent="0" marL="0">
              <a:buNone/>
            </a:pPr>
            <a:r>
              <a:rPr lang="en-US" sz="1500" b="1" dirty="0">
                <a:solidFill>
                  <a:srgbClr val="175A38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／</a:t>
            </a:r>
            <a:pPr algn="ctr" indent="0" marL="0">
              <a:buNone/>
            </a:pPr>
            <a:r>
              <a:rPr lang="en-US" sz="1500" b="1" dirty="0">
                <a:solidFill>
                  <a:srgbClr val="175A38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</a:t>
            </a:r>
            <a:pPr algn="ctr" indent="0" marL="0">
              <a:buNone/>
            </a:pPr>
            <a:r>
              <a:rPr lang="en-US" sz="1500" b="1" dirty="0">
                <a:solidFill>
                  <a:srgbClr val="175A38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活動シートの</a:t>
            </a:r>
            <a:pPr algn="ctr" indent="0" marL="0">
              <a:buNone/>
            </a:pPr>
            <a:r>
              <a:rPr lang="en-US" sz="1500" b="1" dirty="0">
                <a:solidFill>
                  <a:srgbClr val="175A38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PDF</a:t>
            </a:r>
            <a:pPr algn="ctr" indent="0" marL="0">
              <a:buNone/>
            </a:pPr>
            <a:r>
              <a:rPr lang="en-US" sz="1500" b="1" dirty="0">
                <a:solidFill>
                  <a:srgbClr val="175A38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は無料でダウンロードできます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0" y="6035040"/>
            <a:ext cx="121916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9FD3B6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英語教材ラボ</a:t>
            </a:r>
            <a:pPr algn="ctr" indent="0" marL="0">
              <a:buNone/>
            </a:pPr>
            <a:r>
              <a:rPr lang="en-US" sz="1400" dirty="0">
                <a:solidFill>
                  <a:srgbClr val="9FD3B6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</a:t>
            </a:r>
            <a:pPr algn="ctr" indent="0" marL="0">
              <a:buNone/>
            </a:pPr>
            <a:r>
              <a:rPr lang="en-US" sz="1400" dirty="0">
                <a:solidFill>
                  <a:srgbClr val="9FD3B6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小学校版　</a:t>
            </a:r>
            <a:pPr algn="ctr" indent="0" marL="0">
              <a:buNone/>
            </a:pPr>
            <a:r>
              <a:rPr lang="en-US" sz="1400" dirty="0">
                <a:solidFill>
                  <a:srgbClr val="9FD3B6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eigo-kyozai-lab.com/elementary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なまえカード あいさつラリー【投影版】</dc:title>
  <dc:subject>PptxGenJS Presentation</dc:subject>
  <dc:creator>英語教材ラボ 小学校版</dc:creator>
  <cp:lastModifiedBy>英語教材ラボ 小学校版</cp:lastModifiedBy>
  <cp:revision>1</cp:revision>
  <dcterms:created xsi:type="dcterms:W3CDTF">2026-10-11T23:15:10Z</dcterms:created>
  <dcterms:modified xsi:type="dcterms:W3CDTF">2026-10-11T23:15:10Z</dcterms:modified>
</cp:coreProperties>
</file>